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58" r:id="rId2"/>
    <p:sldId id="283" r:id="rId3"/>
    <p:sldId id="259" r:id="rId4"/>
    <p:sldId id="260" r:id="rId5"/>
    <p:sldId id="261" r:id="rId6"/>
    <p:sldId id="284" r:id="rId7"/>
    <p:sldId id="263" r:id="rId8"/>
    <p:sldId id="264" r:id="rId9"/>
    <p:sldId id="28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86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44" autoAdjust="0"/>
    <p:restoredTop sz="94660"/>
  </p:normalViewPr>
  <p:slideViewPr>
    <p:cSldViewPr snapToGrid="0">
      <p:cViewPr>
        <p:scale>
          <a:sx n="66" d="100"/>
          <a:sy n="66" d="100"/>
        </p:scale>
        <p:origin x="-1104" y="-6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6FE5FD-3099-4CD1-97B4-740FFEB12E5F}" type="datetimeFigureOut">
              <a:rPr lang="en-US" smtClean="0"/>
              <a:t>12/1/2016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6DA1E6-4B2A-42D7-8FDB-DAF89C8A7D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557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1</a:t>
            </a:fld>
            <a:endParaRPr lang="en-GB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B644C9-7AD9-41C4-8AA3-A9B59831DC14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14</a:t>
            </a:fld>
            <a:endParaRPr lang="en-GB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15</a:t>
            </a:fld>
            <a:endParaRPr lang="en-GB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16</a:t>
            </a:fld>
            <a:endParaRPr lang="en-GB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17</a:t>
            </a:fld>
            <a:endParaRPr lang="en-GB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19</a:t>
            </a:fld>
            <a:endParaRPr lang="en-GB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20</a:t>
            </a:fld>
            <a:endParaRPr lang="en-GB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93F004-3DB5-46BF-AA21-92B0AFB37510}" type="slidenum">
              <a:rPr lang="en-GB" smtClean="0"/>
              <a:pPr/>
              <a:t>21</a:t>
            </a:fld>
            <a:endParaRPr lang="en-GB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93F004-3DB5-46BF-AA21-92B0AFB37510}" type="slidenum">
              <a:rPr lang="en-GB" smtClean="0"/>
              <a:pPr/>
              <a:t>22</a:t>
            </a:fld>
            <a:endParaRPr lang="en-GB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93F004-3DB5-46BF-AA21-92B0AFB37510}" type="slidenum">
              <a:rPr lang="en-GB" smtClean="0"/>
              <a:pPr/>
              <a:t>23</a:t>
            </a:fld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93F004-3DB5-46BF-AA21-92B0AFB37510}" type="slidenum">
              <a:rPr lang="en-GB" smtClean="0"/>
              <a:pPr/>
              <a:t>3</a:t>
            </a:fld>
            <a:endParaRPr lang="en-GB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93F004-3DB5-46BF-AA21-92B0AFB37510}" type="slidenum">
              <a:rPr lang="en-GB" smtClean="0"/>
              <a:pPr/>
              <a:t>24</a:t>
            </a:fld>
            <a:endParaRPr lang="en-GB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4</a:t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5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7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B644C9-7AD9-41C4-8AA3-A9B59831DC1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10</a:t>
            </a:fld>
            <a:endParaRPr lang="en-GB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0F7FD10-E963-4360-9E9E-73B94B585ED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309450-BF2B-4A23-893B-8C45602057E3}" type="slidenum">
              <a:rPr lang="en-GB" smtClean="0"/>
              <a:pPr/>
              <a:t>12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787401"/>
            <a:ext cx="8534400" cy="2813052"/>
          </a:xfrm>
        </p:spPr>
        <p:txBody>
          <a:bodyPr anchor="b" anchorCtr="0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3835400"/>
            <a:ext cx="9347200" cy="17526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1291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" y="6528658"/>
            <a:ext cx="13606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</a:rPr>
              <a:t>© 2016 Energistics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716236" y="6530576"/>
            <a:ext cx="456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0E3E52F-B912-4348-AFEA-4DA9D72D9846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7695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" y="6528658"/>
            <a:ext cx="13606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</a:rPr>
              <a:t>© 2016 Energistics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716236" y="6530576"/>
            <a:ext cx="456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0E3E52F-B912-4348-AFEA-4DA9D72D9846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843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03200" y="6661150"/>
            <a:ext cx="1320800" cy="196850"/>
          </a:xfrm>
          <a:prstGeom prst="rect">
            <a:avLst/>
          </a:prstGeom>
        </p:spPr>
        <p:txBody>
          <a:bodyPr/>
          <a:lstStyle/>
          <a:p>
            <a:fld id="{E7B22E1C-988D-467C-947A-B2C836E36CFA}" type="datetimeFigureOut">
              <a:rPr lang="en-US" smtClean="0"/>
              <a:pPr/>
              <a:t>12/1/2016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0" y="6340476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F3B5EE07-DDFE-4D17-BFC7-025272F414CB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1496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Media">
  <p:cSld name="Title, Text and Media Cl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234" y="152400"/>
            <a:ext cx="9850967" cy="76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88951" y="1203325"/>
            <a:ext cx="5488516" cy="5292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Media Placeholder 3"/>
          <p:cNvSpPr>
            <a:spLocks noGrp="1"/>
          </p:cNvSpPr>
          <p:nvPr>
            <p:ph type="media" sz="half" idx="2"/>
          </p:nvPr>
        </p:nvSpPr>
        <p:spPr>
          <a:xfrm>
            <a:off x="6180667" y="1203325"/>
            <a:ext cx="5488517" cy="5292725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203200" y="6661150"/>
            <a:ext cx="1320800" cy="1968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6096000" y="6340476"/>
            <a:ext cx="2743200" cy="3651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660D41-D935-45CD-845A-BD0EED3251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608293"/>
      </p:ext>
    </p:extLst>
  </p:cSld>
  <p:clrMapOvr>
    <a:masterClrMapping/>
  </p:clrMapOvr>
  <p:transition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787401"/>
            <a:ext cx="8534400" cy="2813052"/>
          </a:xfrm>
        </p:spPr>
        <p:txBody>
          <a:bodyPr anchor="b" anchorCtr="0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3835400"/>
            <a:ext cx="9347200" cy="17526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" y="6528658"/>
            <a:ext cx="13606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</a:rPr>
              <a:t>© 2016 Energistics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716236" y="6530576"/>
            <a:ext cx="456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0E3E52F-B912-4348-AFEA-4DA9D72D9846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9092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787401"/>
            <a:ext cx="8534400" cy="2813052"/>
          </a:xfrm>
        </p:spPr>
        <p:txBody>
          <a:bodyPr anchor="b" anchorCtr="0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3835400"/>
            <a:ext cx="9347200" cy="17526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" y="6528658"/>
            <a:ext cx="13606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</a:rPr>
              <a:t>© 2016 Energistics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716236" y="6530576"/>
            <a:ext cx="456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0E3E52F-B912-4348-AFEA-4DA9D72D9846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743200" y="6578600"/>
            <a:ext cx="6400800" cy="203200"/>
          </a:xfrm>
        </p:spPr>
        <p:txBody>
          <a:bodyPr wrap="none" anchor="ctr" anchorCtr="0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dirty="0" smtClean="0"/>
              <a:t>Click to add filename</a:t>
            </a:r>
          </a:p>
        </p:txBody>
      </p:sp>
    </p:spTree>
    <p:extLst>
      <p:ext uri="{BB962C8B-B14F-4D97-AF65-F5344CB8AC3E}">
        <p14:creationId xmlns:p14="http://schemas.microsoft.com/office/powerpoint/2010/main" val="2242380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ne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609600" y="1397000"/>
            <a:ext cx="109728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" y="6528658"/>
            <a:ext cx="13606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</a:rPr>
              <a:t>© 2016 Energistics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716236" y="6530576"/>
            <a:ext cx="456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0E3E52F-B912-4348-AFEA-4DA9D72D9846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682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e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09600" y="1397000"/>
            <a:ext cx="10972800" cy="4572000"/>
          </a:xfrm>
        </p:spPr>
        <p:txBody>
          <a:bodyPr/>
          <a:lstStyle>
            <a:lvl1pPr marL="685783" indent="-685783">
              <a:buFont typeface="+mj-lt"/>
              <a:buAutoNum type="arabicPeriod"/>
              <a:defRPr/>
            </a:lvl1pPr>
            <a:lvl2pPr marL="1295368" indent="-685783">
              <a:buFont typeface="+mj-lt"/>
              <a:buAutoNum type="alphaUcPeriod"/>
              <a:defRPr/>
            </a:lvl2pPr>
            <a:lvl3pPr marL="1828754" indent="-609585">
              <a:buFont typeface="+mj-lt"/>
              <a:buAutoNum type="romanLcPeriod"/>
              <a:defRPr/>
            </a:lvl3pPr>
            <a:lvl4pPr marL="2438339" indent="-609585">
              <a:buFont typeface="+mj-lt"/>
              <a:buAutoNum type="alphaLcPeriod"/>
              <a:defRPr/>
            </a:lvl4pPr>
            <a:lvl5pPr marL="3047924" indent="-609585">
              <a:buFont typeface="+mj-lt"/>
              <a:buAutoNum type="arabicParenR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" y="6528658"/>
            <a:ext cx="13606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</a:rPr>
              <a:t>© 2016 Energistics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716236" y="6530576"/>
            <a:ext cx="456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0E3E52F-B912-4348-AFEA-4DA9D72D9846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554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397000"/>
            <a:ext cx="53848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397000"/>
            <a:ext cx="53848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" y="6528658"/>
            <a:ext cx="13606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</a:rPr>
              <a:t>© 2016 Energistics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1716236" y="6530576"/>
            <a:ext cx="456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0E3E52F-B912-4348-AFEA-4DA9D72D9846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7472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97000"/>
            <a:ext cx="5386917" cy="639763"/>
          </a:xfrm>
        </p:spPr>
        <p:txBody>
          <a:bodyPr anchor="b">
            <a:noAutofit/>
          </a:bodyPr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036762"/>
            <a:ext cx="5386917" cy="393223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397000"/>
            <a:ext cx="5389033" cy="639763"/>
          </a:xfrm>
        </p:spPr>
        <p:txBody>
          <a:bodyPr anchor="b">
            <a:noAutofit/>
          </a:bodyPr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036762"/>
            <a:ext cx="5389033" cy="393223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" y="6528658"/>
            <a:ext cx="13606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</a:rPr>
              <a:t>© 2016 Energistics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716236" y="6530576"/>
            <a:ext cx="456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0E3E52F-B912-4348-AFEA-4DA9D72D9846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53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rrow text + graphic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09600" y="1397000"/>
            <a:ext cx="4572000" cy="4572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5080000" y="1397000"/>
            <a:ext cx="7010400" cy="4572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" y="6528658"/>
            <a:ext cx="13606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</a:rPr>
              <a:t>© 2016 Energistics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716236" y="6530576"/>
            <a:ext cx="456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0E3E52F-B912-4348-AFEA-4DA9D72D9846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00792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n-bullete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" y="6528658"/>
            <a:ext cx="13606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>
                <a:solidFill>
                  <a:schemeClr val="tx2"/>
                </a:solidFill>
              </a:rPr>
              <a:t>© 2016 Energistics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716236" y="6530576"/>
            <a:ext cx="4565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0E3E52F-B912-4348-AFEA-4DA9D72D9846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609600" y="1397000"/>
            <a:ext cx="10972800" cy="4572000"/>
          </a:xfrm>
        </p:spPr>
        <p:txBody>
          <a:bodyPr/>
          <a:lstStyle>
            <a:lvl1pPr marL="0" indent="0">
              <a:buNone/>
              <a:defRPr/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4" indent="0">
              <a:buNone/>
              <a:defRPr/>
            </a:lvl4pPr>
            <a:lvl5pPr marL="2438339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148700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970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468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iming>
    <p:tnLst>
      <p:par>
        <p:cTn id="1" dur="indefinite" restart="never" nodeType="tmRoot"/>
      </p:par>
    </p:tnLst>
  </p:timing>
  <p:txStyles>
    <p:titleStyle>
      <a:lvl1pPr algn="l" defTabSz="1219170" rtl="0" eaLnBrk="1" latinLnBrk="0" hangingPunct="1">
        <a:spcBef>
          <a:spcPct val="0"/>
        </a:spcBef>
        <a:buNone/>
        <a:defRPr sz="48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lnSpc>
          <a:spcPct val="80000"/>
        </a:lnSpc>
        <a:spcBef>
          <a:spcPts val="600"/>
        </a:spcBef>
        <a:spcAft>
          <a:spcPts val="600"/>
        </a:spcAft>
        <a:buFont typeface="Calibri" panose="020F0502020204030204" pitchFamily="34" charset="0"/>
        <a:buChar char="»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860425" indent="-250825" algn="l" defTabSz="1219170" rtl="0" eaLnBrk="1" latinLnBrk="0" hangingPunct="1"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435100" indent="-215900" algn="l" defTabSz="1219170" rtl="0" eaLnBrk="1" latinLnBrk="0" hangingPunct="1">
        <a:spcBef>
          <a:spcPts val="0"/>
        </a:spcBef>
        <a:spcAft>
          <a:spcPts val="600"/>
        </a:spcAft>
        <a:buFont typeface="Wingdings" panose="05000000000000000000" pitchFamily="2" charset="2"/>
        <a:buChar char="§"/>
        <a:tabLst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2063750" indent="-234950" algn="l" defTabSz="1219170" rtl="0" eaLnBrk="1" latinLnBrk="0" hangingPunct="1">
        <a:spcBef>
          <a:spcPts val="0"/>
        </a:spcBef>
        <a:spcAft>
          <a:spcPts val="600"/>
        </a:spcAft>
        <a:buFont typeface="Courier New" panose="02070309020205020404" pitchFamily="49" charset="0"/>
        <a:buChar char="o"/>
        <a:tabLst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638425" indent="-200025" algn="l" defTabSz="1219170" rtl="0" eaLnBrk="1" latinLnBrk="0" hangingPunct="1"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7714" y="1367973"/>
            <a:ext cx="8534400" cy="2813052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WFTRun</a:t>
            </a:r>
            <a:r>
              <a:rPr lang="en-GB" dirty="0" smtClean="0"/>
              <a:t> </a:t>
            </a:r>
            <a:r>
              <a:rPr lang="en-GB" dirty="0"/>
              <a:t>Data </a:t>
            </a:r>
            <a:r>
              <a:rPr lang="en-GB" dirty="0" smtClean="0"/>
              <a:t>Object: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for </a:t>
            </a:r>
            <a:r>
              <a:rPr lang="en-GB" dirty="0"/>
              <a:t>Wireline Formation Tester Data</a:t>
            </a:r>
            <a:br>
              <a:rPr lang="en-GB" dirty="0"/>
            </a:br>
            <a:endParaRPr lang="en-GB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For PRODML </a:t>
            </a:r>
            <a:r>
              <a:rPr lang="en-GB" dirty="0" smtClean="0"/>
              <a:t>Version 2.0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4422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Notes on WFT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Tool lowered on wireline – NOT a continuous log but stops and sets probe at selected points</a:t>
            </a:r>
          </a:p>
          <a:p>
            <a:r>
              <a:rPr lang="en-GB" dirty="0" smtClean="0"/>
              <a:t>The flow is at a probe not a radial flowing interval</a:t>
            </a:r>
          </a:p>
          <a:p>
            <a:r>
              <a:rPr lang="en-GB" dirty="0" smtClean="0"/>
              <a:t>When probe set we can flow formation fluid into tool:</a:t>
            </a:r>
          </a:p>
          <a:p>
            <a:pPr lvl="1"/>
            <a:r>
              <a:rPr lang="en-GB" dirty="0" smtClean="0"/>
              <a:t>Makes time series measurements of fluid properties as the flow into tool continues</a:t>
            </a:r>
          </a:p>
          <a:p>
            <a:pPr lvl="1"/>
            <a:r>
              <a:rPr lang="en-GB" dirty="0" smtClean="0"/>
              <a:t>Can take sample(</a:t>
            </a:r>
            <a:r>
              <a:rPr lang="en-GB" dirty="0" err="1" smtClean="0"/>
              <a:t>s</a:t>
            </a:r>
            <a:r>
              <a:rPr lang="en-GB" dirty="0" smtClean="0"/>
              <a:t>) and bring to surface</a:t>
            </a:r>
          </a:p>
          <a:p>
            <a:pPr lvl="1"/>
            <a:r>
              <a:rPr lang="en-GB" dirty="0" smtClean="0"/>
              <a:t>Sometimes called a “mini-DST”</a:t>
            </a:r>
          </a:p>
          <a:p>
            <a:pPr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4067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>
          <a:xfrm>
            <a:off x="426121" y="397100"/>
            <a:ext cx="8536829" cy="762000"/>
          </a:xfrm>
        </p:spPr>
        <p:txBody>
          <a:bodyPr>
            <a:normAutofit/>
          </a:bodyPr>
          <a:lstStyle/>
          <a:p>
            <a:r>
              <a:rPr lang="en-GB" sz="3600" dirty="0" smtClean="0"/>
              <a:t>WFT Probe Types (examples)</a:t>
            </a:r>
            <a:endParaRPr lang="en-US" sz="36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73EDEA9-0E8D-4815-BEB3-9333CB3013D4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" y="1300767"/>
            <a:ext cx="9833020" cy="2691685"/>
            <a:chOff x="0" y="1300766"/>
            <a:chExt cx="7374765" cy="2691685"/>
          </a:xfrm>
        </p:grpSpPr>
        <p:pic>
          <p:nvPicPr>
            <p:cNvPr id="6148" name="Picture 2"/>
            <p:cNvPicPr>
              <a:picLocks noChangeAspect="1" noChangeArrowheads="1"/>
            </p:cNvPicPr>
            <p:nvPr/>
          </p:nvPicPr>
          <p:blipFill>
            <a:blip r:embed="rId3"/>
            <a:srcRect t="30392" r="8714" b="19607"/>
            <a:stretch>
              <a:fillRect/>
            </a:stretch>
          </p:blipFill>
          <p:spPr bwMode="auto">
            <a:xfrm>
              <a:off x="0" y="1300766"/>
              <a:ext cx="7374765" cy="2691685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334851" y="1416674"/>
              <a:ext cx="2519777" cy="369332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Single Probe (Weatherford photo)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-2" y="2946172"/>
            <a:ext cx="6216205" cy="3911828"/>
            <a:chOff x="-2" y="2946172"/>
            <a:chExt cx="4662154" cy="3911828"/>
          </a:xfrm>
          <a:solidFill>
            <a:schemeClr val="bg1"/>
          </a:solidFill>
        </p:grpSpPr>
        <p:sp>
          <p:nvSpPr>
            <p:cNvPr id="7" name="Rectangle 6"/>
            <p:cNvSpPr/>
            <p:nvPr/>
          </p:nvSpPr>
          <p:spPr>
            <a:xfrm>
              <a:off x="-2" y="6211669"/>
              <a:ext cx="4662154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r>
                <a:rPr lang="en-GB" dirty="0" smtClean="0">
                  <a:solidFill>
                    <a:schemeClr val="tx2"/>
                  </a:solidFill>
                </a:rPr>
                <a:t>See:~http://www.slb.com/content/services/evaluation/reservoir/quicksilver_probe.asp?</a:t>
              </a:r>
              <a:endParaRPr lang="en-GB" dirty="0">
                <a:solidFill>
                  <a:schemeClr val="tx2"/>
                </a:solidFill>
              </a:endParaRPr>
            </a:p>
          </p:txBody>
        </p:sp>
        <p:pic>
          <p:nvPicPr>
            <p:cNvPr id="8" name="Picture 7" descr="quicksilver_probe01.jpg"/>
            <p:cNvPicPr>
              <a:picLocks noChangeAspect="1"/>
            </p:cNvPicPr>
            <p:nvPr/>
          </p:nvPicPr>
          <p:blipFill>
            <a:blip r:embed="rId4"/>
            <a:srcRect l="49577" t="18406"/>
            <a:stretch>
              <a:fillRect/>
            </a:stretch>
          </p:blipFill>
          <p:spPr>
            <a:xfrm>
              <a:off x="0" y="2946172"/>
              <a:ext cx="4610637" cy="3267885"/>
            </a:xfrm>
            <a:prstGeom prst="rect">
              <a:avLst/>
            </a:prstGeom>
            <a:grpFill/>
            <a:ln>
              <a:solidFill>
                <a:srgbClr val="FF0000"/>
              </a:solidFill>
            </a:ln>
          </p:spPr>
        </p:pic>
        <p:sp>
          <p:nvSpPr>
            <p:cNvPr id="12" name="TextBox 11"/>
            <p:cNvSpPr txBox="1"/>
            <p:nvPr/>
          </p:nvSpPr>
          <p:spPr>
            <a:xfrm>
              <a:off x="1749393" y="2947127"/>
              <a:ext cx="2008483" cy="369332"/>
            </a:xfrm>
            <a:prstGeom prst="rect">
              <a:avLst/>
            </a:prstGeom>
            <a:grp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chemeClr val="tx2"/>
                  </a:solidFill>
                </a:rPr>
                <a:t>Central plus annular Probe</a:t>
              </a:r>
              <a:endParaRPr lang="en-GB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504091" y="978805"/>
            <a:ext cx="4687909" cy="5606722"/>
            <a:chOff x="5628068" y="978804"/>
            <a:chExt cx="3515932" cy="5606722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5880950" y="978804"/>
              <a:ext cx="3095625" cy="4991100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  <a:effectLst/>
          </p:spPr>
        </p:pic>
        <p:sp>
          <p:nvSpPr>
            <p:cNvPr id="10" name="Rectangle 9"/>
            <p:cNvSpPr/>
            <p:nvPr/>
          </p:nvSpPr>
          <p:spPr>
            <a:xfrm>
              <a:off x="5628068" y="5939195"/>
              <a:ext cx="3515932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See:~http://www.halliburton.com/public/common/Data_Sheets/H06089.pdf</a:t>
              </a:r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735703" y="1159099"/>
              <a:ext cx="1205474" cy="369332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rgbClr val="FF0000"/>
                  </a:solidFill>
                </a:rPr>
                <a:t>Oval Pad Probe</a:t>
              </a:r>
              <a:endParaRPr lang="en-GB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6025646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/>
          <p:cNvSpPr/>
          <p:nvPr/>
        </p:nvSpPr>
        <p:spPr>
          <a:xfrm>
            <a:off x="2019553" y="2742686"/>
            <a:ext cx="6000792" cy="785818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/>
          <p:cNvSpPr/>
          <p:nvPr/>
        </p:nvSpPr>
        <p:spPr>
          <a:xfrm>
            <a:off x="4496071" y="1599678"/>
            <a:ext cx="952507" cy="221457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6976" y="214290"/>
            <a:ext cx="9239315" cy="868346"/>
          </a:xfrm>
        </p:spPr>
        <p:txBody>
          <a:bodyPr>
            <a:normAutofit/>
          </a:bodyPr>
          <a:lstStyle/>
          <a:p>
            <a:r>
              <a:rPr lang="en-GB" dirty="0" smtClean="0"/>
              <a:t>Variations with WFTs</a:t>
            </a:r>
            <a:endParaRPr lang="en-GB" dirty="0"/>
          </a:p>
        </p:txBody>
      </p:sp>
      <p:sp>
        <p:nvSpPr>
          <p:cNvPr id="52" name="Rectangle 51"/>
          <p:cNvSpPr/>
          <p:nvPr/>
        </p:nvSpPr>
        <p:spPr>
          <a:xfrm>
            <a:off x="4686572" y="1949616"/>
            <a:ext cx="571504" cy="15716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Oval 18"/>
          <p:cNvSpPr>
            <a:spLocks noChangeArrowheads="1"/>
          </p:cNvSpPr>
          <p:nvPr/>
        </p:nvSpPr>
        <p:spPr bwMode="auto">
          <a:xfrm>
            <a:off x="4758547" y="2542647"/>
            <a:ext cx="287867" cy="215900"/>
          </a:xfrm>
          <a:prstGeom prst="ellipse">
            <a:avLst/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35" name="Text Box 39"/>
          <p:cNvSpPr txBox="1">
            <a:spLocks noChangeArrowheads="1"/>
          </p:cNvSpPr>
          <p:nvPr/>
        </p:nvSpPr>
        <p:spPr bwMode="auto">
          <a:xfrm>
            <a:off x="8612998" y="2515661"/>
            <a:ext cx="212333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b="1" dirty="0" smtClean="0">
                <a:solidFill>
                  <a:srgbClr val="FF3300"/>
                </a:solidFill>
              </a:rPr>
              <a:t>SENSORS (P, T, other</a:t>
            </a:r>
          </a:p>
          <a:p>
            <a:r>
              <a:rPr lang="en-GB" b="1" dirty="0" smtClean="0">
                <a:solidFill>
                  <a:srgbClr val="FF3300"/>
                </a:solidFill>
              </a:rPr>
              <a:t>Fluid properties)</a:t>
            </a:r>
            <a:endParaRPr lang="en-GB" b="1" dirty="0">
              <a:solidFill>
                <a:srgbClr val="FF3300"/>
              </a:solidFill>
            </a:endParaRPr>
          </a:p>
        </p:txBody>
      </p:sp>
      <p:cxnSp>
        <p:nvCxnSpPr>
          <p:cNvPr id="37" name="AutoShape 42"/>
          <p:cNvCxnSpPr>
            <a:cxnSpLocks noChangeShapeType="1"/>
            <a:stCxn id="35" idx="1"/>
            <a:endCxn id="17" idx="6"/>
          </p:cNvCxnSpPr>
          <p:nvPr/>
        </p:nvCxnSpPr>
        <p:spPr bwMode="auto">
          <a:xfrm flipH="1" flipV="1">
            <a:off x="5046414" y="2650597"/>
            <a:ext cx="3566584" cy="18823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44" name="Line 56"/>
          <p:cNvSpPr>
            <a:spLocks noChangeShapeType="1"/>
          </p:cNvSpPr>
          <p:nvPr/>
        </p:nvSpPr>
        <p:spPr bwMode="auto">
          <a:xfrm>
            <a:off x="4197631" y="2687110"/>
            <a:ext cx="1919816" cy="0"/>
          </a:xfrm>
          <a:prstGeom prst="line">
            <a:avLst/>
          </a:prstGeom>
          <a:noFill/>
          <a:ln w="28575">
            <a:solidFill>
              <a:srgbClr val="FF3300"/>
            </a:solidFill>
            <a:prstDash val="dashDot"/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cxnSp>
        <p:nvCxnSpPr>
          <p:cNvPr id="54" name="Straight Connector 53"/>
          <p:cNvCxnSpPr>
            <a:stCxn id="52" idx="0"/>
          </p:cNvCxnSpPr>
          <p:nvPr/>
        </p:nvCxnSpPr>
        <p:spPr>
          <a:xfrm rot="5400000" flipH="1" flipV="1">
            <a:off x="4657544" y="1632842"/>
            <a:ext cx="631554" cy="199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Bent Arrow 60"/>
          <p:cNvSpPr/>
          <p:nvPr/>
        </p:nvSpPr>
        <p:spPr>
          <a:xfrm rot="5400000" flipH="1">
            <a:off x="4187152" y="2430284"/>
            <a:ext cx="571504" cy="998840"/>
          </a:xfrm>
          <a:prstGeom prst="bentArrow">
            <a:avLst>
              <a:gd name="adj1" fmla="val 17836"/>
              <a:gd name="adj2" fmla="val 23090"/>
              <a:gd name="adj3" fmla="val 25000"/>
              <a:gd name="adj4" fmla="val 43750"/>
            </a:avLst>
          </a:prstGeom>
          <a:solidFill>
            <a:srgbClr val="33CC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85" name="Can 84"/>
          <p:cNvSpPr/>
          <p:nvPr/>
        </p:nvSpPr>
        <p:spPr>
          <a:xfrm>
            <a:off x="4774154" y="2082337"/>
            <a:ext cx="382137" cy="42308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" name="Text Box 50"/>
          <p:cNvSpPr txBox="1">
            <a:spLocks noChangeArrowheads="1"/>
          </p:cNvSpPr>
          <p:nvPr/>
        </p:nvSpPr>
        <p:spPr bwMode="auto">
          <a:xfrm>
            <a:off x="167899" y="1999441"/>
            <a:ext cx="3208117" cy="646331"/>
          </a:xfrm>
          <a:prstGeom prst="rect">
            <a:avLst/>
          </a:prstGeom>
          <a:solidFill>
            <a:schemeClr val="bg1"/>
          </a:solidFill>
          <a:ln w="9525">
            <a:solidFill>
              <a:srgbClr val="33CC33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GB" dirty="0" smtClean="0">
                <a:solidFill>
                  <a:schemeClr val="hlink"/>
                </a:solidFill>
              </a:rPr>
              <a:t>Flow path </a:t>
            </a:r>
            <a:r>
              <a:rPr lang="en-GB" dirty="0" err="1" smtClean="0">
                <a:solidFill>
                  <a:schemeClr val="hlink"/>
                </a:solidFill>
              </a:rPr>
              <a:t>radially</a:t>
            </a:r>
            <a:r>
              <a:rPr lang="en-GB" dirty="0" smtClean="0">
                <a:solidFill>
                  <a:schemeClr val="hlink"/>
                </a:solidFill>
              </a:rPr>
              <a:t> symmetrical like DST</a:t>
            </a:r>
            <a:endParaRPr lang="en-GB" dirty="0">
              <a:solidFill>
                <a:schemeClr val="hlink"/>
              </a:solidFill>
            </a:endParaRPr>
          </a:p>
        </p:txBody>
      </p:sp>
      <p:cxnSp>
        <p:nvCxnSpPr>
          <p:cNvPr id="90" name="Straight Arrow Connector 89"/>
          <p:cNvCxnSpPr/>
          <p:nvPr/>
        </p:nvCxnSpPr>
        <p:spPr>
          <a:xfrm>
            <a:off x="3354785" y="2491769"/>
            <a:ext cx="1382973" cy="368490"/>
          </a:xfrm>
          <a:prstGeom prst="straightConnector1">
            <a:avLst/>
          </a:prstGeom>
          <a:ln w="28575">
            <a:solidFill>
              <a:srgbClr val="33CC3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 Box 77"/>
          <p:cNvSpPr txBox="1">
            <a:spLocks noChangeArrowheads="1"/>
          </p:cNvSpPr>
          <p:nvPr/>
        </p:nvSpPr>
        <p:spPr bwMode="auto">
          <a:xfrm>
            <a:off x="8517825" y="2121224"/>
            <a:ext cx="222907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b="1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SAMPLE INSIDE TOOL</a:t>
            </a:r>
            <a:endParaRPr lang="en-GB" b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2" name="Line 78"/>
          <p:cNvSpPr>
            <a:spLocks noChangeShapeType="1"/>
          </p:cNvSpPr>
          <p:nvPr/>
        </p:nvSpPr>
        <p:spPr bwMode="auto">
          <a:xfrm flipH="1">
            <a:off x="5174488" y="2270450"/>
            <a:ext cx="3257265" cy="45719"/>
          </a:xfrm>
          <a:prstGeom prst="line">
            <a:avLst/>
          </a:prstGeom>
          <a:noFill/>
          <a:ln w="28575">
            <a:solidFill>
              <a:schemeClr val="tx2">
                <a:lumMod val="60000"/>
                <a:lumOff val="40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93" name="Text Box 77"/>
          <p:cNvSpPr txBox="1">
            <a:spLocks noChangeArrowheads="1"/>
          </p:cNvSpPr>
          <p:nvPr/>
        </p:nvSpPr>
        <p:spPr bwMode="auto">
          <a:xfrm>
            <a:off x="8320684" y="3488296"/>
            <a:ext cx="361953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WFT  TOOL WITH PACKERS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4" name="Line 78"/>
          <p:cNvSpPr>
            <a:spLocks noChangeShapeType="1"/>
          </p:cNvSpPr>
          <p:nvPr/>
        </p:nvSpPr>
        <p:spPr bwMode="auto">
          <a:xfrm flipH="1" flipV="1">
            <a:off x="5247275" y="3296988"/>
            <a:ext cx="3075296" cy="395784"/>
          </a:xfrm>
          <a:prstGeom prst="line">
            <a:avLst/>
          </a:prstGeom>
          <a:noFill/>
          <a:ln w="28575">
            <a:solidFill>
              <a:schemeClr val="accent2">
                <a:lumMod val="75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43" name="Rectangle 79" descr="Wide downward diagonal"/>
          <p:cNvSpPr>
            <a:spLocks noChangeArrowheads="1"/>
          </p:cNvSpPr>
          <p:nvPr/>
        </p:nvSpPr>
        <p:spPr bwMode="auto">
          <a:xfrm>
            <a:off x="4515130" y="2515677"/>
            <a:ext cx="162983" cy="360362"/>
          </a:xfrm>
          <a:prstGeom prst="rect">
            <a:avLst/>
          </a:prstGeom>
          <a:pattFill prst="wdDnDiag">
            <a:fgClr>
              <a:schemeClr val="accent2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45" name="Rectangle 80" descr="Wide downward diagonal"/>
          <p:cNvSpPr>
            <a:spLocks noChangeArrowheads="1"/>
          </p:cNvSpPr>
          <p:nvPr/>
        </p:nvSpPr>
        <p:spPr bwMode="auto">
          <a:xfrm>
            <a:off x="5253847" y="2515677"/>
            <a:ext cx="179859" cy="360362"/>
          </a:xfrm>
          <a:prstGeom prst="rect">
            <a:avLst/>
          </a:prstGeom>
          <a:pattFill prst="wdDnDiag">
            <a:fgClr>
              <a:schemeClr val="accent2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46" name="Rectangle 79" descr="Wide downward diagonal"/>
          <p:cNvSpPr>
            <a:spLocks noChangeArrowheads="1"/>
          </p:cNvSpPr>
          <p:nvPr/>
        </p:nvSpPr>
        <p:spPr bwMode="auto">
          <a:xfrm>
            <a:off x="4517305" y="3392053"/>
            <a:ext cx="162983" cy="360362"/>
          </a:xfrm>
          <a:prstGeom prst="rect">
            <a:avLst/>
          </a:prstGeom>
          <a:pattFill prst="wdDnDiag">
            <a:fgClr>
              <a:schemeClr val="accent2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47" name="Rectangle 80" descr="Wide downward diagonal"/>
          <p:cNvSpPr>
            <a:spLocks noChangeArrowheads="1"/>
          </p:cNvSpPr>
          <p:nvPr/>
        </p:nvSpPr>
        <p:spPr bwMode="auto">
          <a:xfrm>
            <a:off x="5256021" y="3392053"/>
            <a:ext cx="179859" cy="360362"/>
          </a:xfrm>
          <a:prstGeom prst="rect">
            <a:avLst/>
          </a:prstGeom>
          <a:pattFill prst="wdDnDiag">
            <a:fgClr>
              <a:schemeClr val="accent2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53" name="Bent Arrow 52"/>
          <p:cNvSpPr/>
          <p:nvPr/>
        </p:nvSpPr>
        <p:spPr>
          <a:xfrm rot="16200000">
            <a:off x="5169744" y="2435063"/>
            <a:ext cx="571504" cy="966531"/>
          </a:xfrm>
          <a:prstGeom prst="bentArrow">
            <a:avLst>
              <a:gd name="adj1" fmla="val 15448"/>
              <a:gd name="adj2" fmla="val 23090"/>
              <a:gd name="adj3" fmla="val 25000"/>
              <a:gd name="adj4" fmla="val 43750"/>
            </a:avLst>
          </a:prstGeom>
          <a:solidFill>
            <a:srgbClr val="33CC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93240" y="1399623"/>
            <a:ext cx="3452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u="sng" dirty="0" smtClean="0">
                <a:solidFill>
                  <a:srgbClr val="002060"/>
                </a:solidFill>
              </a:rPr>
              <a:t>1. WFT using packers not probe</a:t>
            </a:r>
            <a:endParaRPr lang="en-GB" sz="2000" u="sng" dirty="0">
              <a:solidFill>
                <a:srgbClr val="002060"/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2022583" y="4940490"/>
            <a:ext cx="5972443" cy="1530336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Rectangle 57"/>
          <p:cNvSpPr/>
          <p:nvPr/>
        </p:nvSpPr>
        <p:spPr>
          <a:xfrm>
            <a:off x="4499100" y="4542000"/>
            <a:ext cx="952507" cy="221457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2" name="Rectangle 61"/>
          <p:cNvSpPr/>
          <p:nvPr/>
        </p:nvSpPr>
        <p:spPr>
          <a:xfrm>
            <a:off x="4689601" y="4653888"/>
            <a:ext cx="575871" cy="18096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Text Box 39"/>
          <p:cNvSpPr txBox="1">
            <a:spLocks noChangeArrowheads="1"/>
          </p:cNvSpPr>
          <p:nvPr/>
        </p:nvSpPr>
        <p:spPr bwMode="auto">
          <a:xfrm>
            <a:off x="8616027" y="5457983"/>
            <a:ext cx="2123338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b="1" dirty="0" smtClean="0">
                <a:solidFill>
                  <a:srgbClr val="FF3300"/>
                </a:solidFill>
              </a:rPr>
              <a:t>SENSORS (P, T, other</a:t>
            </a:r>
          </a:p>
          <a:p>
            <a:r>
              <a:rPr lang="en-GB" b="1" dirty="0" smtClean="0">
                <a:solidFill>
                  <a:srgbClr val="FF3300"/>
                </a:solidFill>
              </a:rPr>
              <a:t>Fluid properties)</a:t>
            </a:r>
            <a:endParaRPr lang="en-GB" b="1" dirty="0">
              <a:solidFill>
                <a:srgbClr val="FF3300"/>
              </a:solidFill>
            </a:endParaRPr>
          </a:p>
        </p:txBody>
      </p:sp>
      <p:cxnSp>
        <p:nvCxnSpPr>
          <p:cNvPr id="67" name="AutoShape 42"/>
          <p:cNvCxnSpPr>
            <a:cxnSpLocks noChangeShapeType="1"/>
            <a:stCxn id="64" idx="1"/>
          </p:cNvCxnSpPr>
          <p:nvPr/>
        </p:nvCxnSpPr>
        <p:spPr bwMode="auto">
          <a:xfrm flipH="1" flipV="1">
            <a:off x="5049443" y="5592922"/>
            <a:ext cx="3566584" cy="188227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69" name="Straight Connector 68"/>
          <p:cNvCxnSpPr>
            <a:stCxn id="62" idx="0"/>
          </p:cNvCxnSpPr>
          <p:nvPr/>
        </p:nvCxnSpPr>
        <p:spPr>
          <a:xfrm rot="16200000" flipV="1">
            <a:off x="4780692" y="4457043"/>
            <a:ext cx="393502" cy="18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Bent Arrow 69"/>
          <p:cNvSpPr/>
          <p:nvPr/>
        </p:nvSpPr>
        <p:spPr>
          <a:xfrm rot="5400000" flipH="1">
            <a:off x="4190181" y="5372606"/>
            <a:ext cx="571504" cy="998840"/>
          </a:xfrm>
          <a:prstGeom prst="bentArrow">
            <a:avLst>
              <a:gd name="adj1" fmla="val 17836"/>
              <a:gd name="adj2" fmla="val 23090"/>
              <a:gd name="adj3" fmla="val 25000"/>
              <a:gd name="adj4" fmla="val 43750"/>
            </a:avLst>
          </a:prstGeom>
          <a:solidFill>
            <a:srgbClr val="33CC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83" name="Text Box 77"/>
          <p:cNvSpPr txBox="1">
            <a:spLocks noChangeArrowheads="1"/>
          </p:cNvSpPr>
          <p:nvPr/>
        </p:nvSpPr>
        <p:spPr bwMode="auto">
          <a:xfrm>
            <a:off x="8323714" y="6143644"/>
            <a:ext cx="3868287" cy="67710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accent2">
                    <a:lumMod val="75000"/>
                  </a:schemeClr>
                </a:solidFill>
              </a:rPr>
              <a:t>WFT  TOOL WITH </a:t>
            </a:r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PACKERS </a:t>
            </a:r>
            <a:r>
              <a:rPr lang="en-GB" sz="2000" b="1" dirty="0" smtClean="0">
                <a:solidFill>
                  <a:schemeClr val="accent2">
                    <a:lumMod val="75000"/>
                  </a:schemeClr>
                </a:solidFill>
              </a:rPr>
              <a:t>AND </a:t>
            </a:r>
            <a:r>
              <a:rPr lang="en-GB" b="1" dirty="0" smtClean="0">
                <a:solidFill>
                  <a:schemeClr val="accent2">
                    <a:lumMod val="75000"/>
                  </a:schemeClr>
                </a:solidFill>
              </a:rPr>
              <a:t>PROBE</a:t>
            </a:r>
            <a:endParaRPr lang="en-GB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7" name="Line 78"/>
          <p:cNvSpPr>
            <a:spLocks noChangeShapeType="1"/>
          </p:cNvSpPr>
          <p:nvPr/>
        </p:nvSpPr>
        <p:spPr bwMode="auto">
          <a:xfrm flipH="1" flipV="1">
            <a:off x="5250304" y="6239310"/>
            <a:ext cx="3075296" cy="395784"/>
          </a:xfrm>
          <a:prstGeom prst="line">
            <a:avLst/>
          </a:prstGeom>
          <a:noFill/>
          <a:ln w="28575">
            <a:solidFill>
              <a:schemeClr val="accent2">
                <a:lumMod val="75000"/>
              </a:schemeClr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88" name="Rectangle 79" descr="Wide downward diagonal"/>
          <p:cNvSpPr>
            <a:spLocks noChangeArrowheads="1"/>
          </p:cNvSpPr>
          <p:nvPr/>
        </p:nvSpPr>
        <p:spPr bwMode="auto">
          <a:xfrm>
            <a:off x="4518159" y="5457999"/>
            <a:ext cx="162983" cy="360362"/>
          </a:xfrm>
          <a:prstGeom prst="rect">
            <a:avLst/>
          </a:prstGeom>
          <a:pattFill prst="wdDnDiag">
            <a:fgClr>
              <a:schemeClr val="accent2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89" name="Rectangle 80" descr="Wide downward diagonal"/>
          <p:cNvSpPr>
            <a:spLocks noChangeArrowheads="1"/>
          </p:cNvSpPr>
          <p:nvPr/>
        </p:nvSpPr>
        <p:spPr bwMode="auto">
          <a:xfrm>
            <a:off x="5256876" y="5457999"/>
            <a:ext cx="179859" cy="360362"/>
          </a:xfrm>
          <a:prstGeom prst="rect">
            <a:avLst/>
          </a:prstGeom>
          <a:pattFill prst="wdDnDiag">
            <a:fgClr>
              <a:schemeClr val="accent2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95" name="Rectangle 79" descr="Wide downward diagonal"/>
          <p:cNvSpPr>
            <a:spLocks noChangeArrowheads="1"/>
          </p:cNvSpPr>
          <p:nvPr/>
        </p:nvSpPr>
        <p:spPr bwMode="auto">
          <a:xfrm>
            <a:off x="4520334" y="6334375"/>
            <a:ext cx="162983" cy="360362"/>
          </a:xfrm>
          <a:prstGeom prst="rect">
            <a:avLst/>
          </a:prstGeom>
          <a:pattFill prst="wdDnDiag">
            <a:fgClr>
              <a:schemeClr val="accent2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96" name="Rectangle 80" descr="Wide downward diagonal"/>
          <p:cNvSpPr>
            <a:spLocks noChangeArrowheads="1"/>
          </p:cNvSpPr>
          <p:nvPr/>
        </p:nvSpPr>
        <p:spPr bwMode="auto">
          <a:xfrm>
            <a:off x="5259051" y="6334375"/>
            <a:ext cx="179859" cy="360362"/>
          </a:xfrm>
          <a:prstGeom prst="rect">
            <a:avLst/>
          </a:prstGeom>
          <a:pattFill prst="wdDnDiag">
            <a:fgClr>
              <a:schemeClr val="accent2"/>
            </a:fgClr>
            <a:bgClr>
              <a:schemeClr val="bg1"/>
            </a:bgClr>
          </a:patt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97" name="Bent Arrow 96"/>
          <p:cNvSpPr/>
          <p:nvPr/>
        </p:nvSpPr>
        <p:spPr>
          <a:xfrm rot="16200000">
            <a:off x="5172773" y="5377385"/>
            <a:ext cx="571504" cy="966531"/>
          </a:xfrm>
          <a:prstGeom prst="bentArrow">
            <a:avLst>
              <a:gd name="adj1" fmla="val 15448"/>
              <a:gd name="adj2" fmla="val 23090"/>
              <a:gd name="adj3" fmla="val 25000"/>
              <a:gd name="adj4" fmla="val 43750"/>
            </a:avLst>
          </a:prstGeom>
          <a:solidFill>
            <a:srgbClr val="33CC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121087" y="4253778"/>
            <a:ext cx="34856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u="sng" dirty="0">
                <a:solidFill>
                  <a:srgbClr val="002060"/>
                </a:solidFill>
              </a:rPr>
              <a:t>2</a:t>
            </a:r>
            <a:r>
              <a:rPr lang="en-GB" sz="2000" u="sng" dirty="0" smtClean="0">
                <a:solidFill>
                  <a:srgbClr val="002060"/>
                </a:solidFill>
              </a:rPr>
              <a:t>. WFT using observation probe</a:t>
            </a:r>
            <a:endParaRPr lang="en-GB" sz="2000" u="sng" dirty="0">
              <a:solidFill>
                <a:srgbClr val="002060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4496071" y="4941690"/>
            <a:ext cx="190501" cy="1428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0" name="Rectangle 99"/>
          <p:cNvSpPr/>
          <p:nvPr/>
        </p:nvSpPr>
        <p:spPr>
          <a:xfrm>
            <a:off x="4496071" y="5227442"/>
            <a:ext cx="190501" cy="1428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1" name="Text Box 50"/>
          <p:cNvSpPr txBox="1">
            <a:spLocks noChangeArrowheads="1"/>
          </p:cNvSpPr>
          <p:nvPr/>
        </p:nvSpPr>
        <p:spPr bwMode="auto">
          <a:xfrm>
            <a:off x="-43" y="5934670"/>
            <a:ext cx="3524275" cy="646331"/>
          </a:xfrm>
          <a:prstGeom prst="rect">
            <a:avLst/>
          </a:prstGeom>
          <a:solidFill>
            <a:schemeClr val="bg1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GB" dirty="0" smtClean="0">
                <a:solidFill>
                  <a:schemeClr val="hlink"/>
                </a:solidFill>
              </a:rPr>
              <a:t>Observation probe (measures interference pressure)</a:t>
            </a:r>
            <a:endParaRPr lang="en-GB" dirty="0">
              <a:solidFill>
                <a:schemeClr val="hlink"/>
              </a:solidFill>
            </a:endParaRPr>
          </a:p>
        </p:txBody>
      </p:sp>
      <p:cxnSp>
        <p:nvCxnSpPr>
          <p:cNvPr id="102" name="Shape 101"/>
          <p:cNvCxnSpPr>
            <a:endCxn id="101" idx="0"/>
          </p:cNvCxnSpPr>
          <p:nvPr/>
        </p:nvCxnSpPr>
        <p:spPr>
          <a:xfrm rot="10800000" flipV="1">
            <a:off x="1762095" y="5131558"/>
            <a:ext cx="1501708" cy="803112"/>
          </a:xfrm>
          <a:prstGeom prst="bentConnector2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8"/>
          <p:cNvSpPr>
            <a:spLocks noChangeArrowheads="1"/>
          </p:cNvSpPr>
          <p:nvPr/>
        </p:nvSpPr>
        <p:spPr bwMode="auto">
          <a:xfrm>
            <a:off x="4761576" y="5484969"/>
            <a:ext cx="287867" cy="215900"/>
          </a:xfrm>
          <a:prstGeom prst="ellipse">
            <a:avLst/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104" name="Line 56"/>
          <p:cNvSpPr>
            <a:spLocks noChangeShapeType="1"/>
          </p:cNvSpPr>
          <p:nvPr/>
        </p:nvSpPr>
        <p:spPr bwMode="auto">
          <a:xfrm>
            <a:off x="4200660" y="5629432"/>
            <a:ext cx="1919816" cy="0"/>
          </a:xfrm>
          <a:prstGeom prst="line">
            <a:avLst/>
          </a:prstGeom>
          <a:noFill/>
          <a:ln w="28575">
            <a:solidFill>
              <a:srgbClr val="FF3300"/>
            </a:solidFill>
            <a:prstDash val="dashDot"/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05" name="Oval 18"/>
          <p:cNvSpPr>
            <a:spLocks noChangeArrowheads="1"/>
          </p:cNvSpPr>
          <p:nvPr/>
        </p:nvSpPr>
        <p:spPr bwMode="auto">
          <a:xfrm>
            <a:off x="4764605" y="4709305"/>
            <a:ext cx="287867" cy="215900"/>
          </a:xfrm>
          <a:prstGeom prst="ellipse">
            <a:avLst/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endParaRPr lang="en-GB"/>
          </a:p>
        </p:txBody>
      </p:sp>
      <p:sp>
        <p:nvSpPr>
          <p:cNvPr id="106" name="Line 56"/>
          <p:cNvSpPr>
            <a:spLocks noChangeShapeType="1"/>
          </p:cNvSpPr>
          <p:nvPr/>
        </p:nvSpPr>
        <p:spPr bwMode="auto">
          <a:xfrm>
            <a:off x="4203689" y="4853768"/>
            <a:ext cx="1919816" cy="0"/>
          </a:xfrm>
          <a:prstGeom prst="line">
            <a:avLst/>
          </a:prstGeom>
          <a:noFill/>
          <a:ln w="28575">
            <a:solidFill>
              <a:srgbClr val="FF3300"/>
            </a:solidFill>
            <a:prstDash val="dashDot"/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09" name="Arc 108"/>
          <p:cNvSpPr/>
          <p:nvPr/>
        </p:nvSpPr>
        <p:spPr>
          <a:xfrm flipH="1">
            <a:off x="3245594" y="4967785"/>
            <a:ext cx="2074469" cy="736972"/>
          </a:xfrm>
          <a:prstGeom prst="arc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0" name="Arc 109"/>
          <p:cNvSpPr/>
          <p:nvPr/>
        </p:nvSpPr>
        <p:spPr>
          <a:xfrm flipH="1">
            <a:off x="3448795" y="5268037"/>
            <a:ext cx="1580116" cy="589121"/>
          </a:xfrm>
          <a:prstGeom prst="arc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1" name="Arc 110"/>
          <p:cNvSpPr/>
          <p:nvPr/>
        </p:nvSpPr>
        <p:spPr>
          <a:xfrm flipH="1">
            <a:off x="3651996" y="5554639"/>
            <a:ext cx="776413" cy="454918"/>
          </a:xfrm>
          <a:prstGeom prst="arc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2" name="Arc 111"/>
          <p:cNvSpPr/>
          <p:nvPr/>
        </p:nvSpPr>
        <p:spPr>
          <a:xfrm flipH="1">
            <a:off x="3855196" y="5834411"/>
            <a:ext cx="436728" cy="327546"/>
          </a:xfrm>
          <a:prstGeom prst="arc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4" name="Straight Arrow Connector 113"/>
          <p:cNvCxnSpPr/>
          <p:nvPr/>
        </p:nvCxnSpPr>
        <p:spPr>
          <a:xfrm rot="16200000" flipV="1">
            <a:off x="3236507" y="5404514"/>
            <a:ext cx="600501" cy="655093"/>
          </a:xfrm>
          <a:prstGeom prst="straightConnector1">
            <a:avLst/>
          </a:prstGeom>
          <a:ln w="28575">
            <a:solidFill>
              <a:srgbClr val="FFFF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Bent Arrow 114"/>
          <p:cNvSpPr/>
          <p:nvPr/>
        </p:nvSpPr>
        <p:spPr>
          <a:xfrm rot="5400000" flipH="1">
            <a:off x="4512108" y="4760679"/>
            <a:ext cx="409782" cy="441856"/>
          </a:xfrm>
          <a:prstGeom prst="bentArrow">
            <a:avLst>
              <a:gd name="adj1" fmla="val 25000"/>
              <a:gd name="adj2" fmla="val 23090"/>
              <a:gd name="adj3" fmla="val 25000"/>
              <a:gd name="adj4" fmla="val 43750"/>
            </a:avLst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6" name="Text Box 39"/>
          <p:cNvSpPr txBox="1">
            <a:spLocks noChangeArrowheads="1"/>
          </p:cNvSpPr>
          <p:nvPr/>
        </p:nvSpPr>
        <p:spPr bwMode="auto">
          <a:xfrm>
            <a:off x="8600859" y="4545839"/>
            <a:ext cx="2247603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GB" b="1" dirty="0" smtClean="0">
                <a:solidFill>
                  <a:srgbClr val="FF3300"/>
                </a:solidFill>
              </a:rPr>
              <a:t>OBSERVATION PROBE</a:t>
            </a:r>
          </a:p>
          <a:p>
            <a:r>
              <a:rPr lang="en-GB" b="1" dirty="0" smtClean="0">
                <a:solidFill>
                  <a:srgbClr val="FF3300"/>
                </a:solidFill>
              </a:rPr>
              <a:t>(P, T)</a:t>
            </a:r>
            <a:endParaRPr lang="en-GB" b="1" dirty="0">
              <a:solidFill>
                <a:srgbClr val="FF3300"/>
              </a:solidFill>
            </a:endParaRPr>
          </a:p>
        </p:txBody>
      </p:sp>
      <p:cxnSp>
        <p:nvCxnSpPr>
          <p:cNvPr id="117" name="AutoShape 42"/>
          <p:cNvCxnSpPr>
            <a:cxnSpLocks noChangeShapeType="1"/>
          </p:cNvCxnSpPr>
          <p:nvPr/>
        </p:nvCxnSpPr>
        <p:spPr bwMode="auto">
          <a:xfrm rot="10800000" flipV="1">
            <a:off x="5156291" y="4773470"/>
            <a:ext cx="3444568" cy="1689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grpSp>
        <p:nvGrpSpPr>
          <p:cNvPr id="59" name="Group 42"/>
          <p:cNvGrpSpPr/>
          <p:nvPr/>
        </p:nvGrpSpPr>
        <p:grpSpPr>
          <a:xfrm>
            <a:off x="6191251" y="2928934"/>
            <a:ext cx="467359" cy="357190"/>
            <a:chOff x="2428860" y="6357958"/>
            <a:chExt cx="350519" cy="357190"/>
          </a:xfrm>
        </p:grpSpPr>
        <p:sp>
          <p:nvSpPr>
            <p:cNvPr id="60" name="Right Bracket 59"/>
            <p:cNvSpPr/>
            <p:nvPr/>
          </p:nvSpPr>
          <p:spPr>
            <a:xfrm>
              <a:off x="2428860" y="6357958"/>
              <a:ext cx="45719" cy="357190"/>
            </a:xfrm>
            <a:prstGeom prst="rightBracket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Right Bracket 62"/>
            <p:cNvSpPr/>
            <p:nvPr/>
          </p:nvSpPr>
          <p:spPr>
            <a:xfrm>
              <a:off x="2581260" y="6357958"/>
              <a:ext cx="45719" cy="357190"/>
            </a:xfrm>
            <a:prstGeom prst="rightBracket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Right Bracket 64"/>
            <p:cNvSpPr/>
            <p:nvPr/>
          </p:nvSpPr>
          <p:spPr>
            <a:xfrm>
              <a:off x="2733660" y="6357958"/>
              <a:ext cx="45719" cy="357190"/>
            </a:xfrm>
            <a:prstGeom prst="rightBracket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6" name="Group 43"/>
          <p:cNvGrpSpPr/>
          <p:nvPr/>
        </p:nvGrpSpPr>
        <p:grpSpPr>
          <a:xfrm flipH="1">
            <a:off x="3342626" y="2928934"/>
            <a:ext cx="467359" cy="357190"/>
            <a:chOff x="2428860" y="6357958"/>
            <a:chExt cx="350519" cy="357190"/>
          </a:xfrm>
        </p:grpSpPr>
        <p:sp>
          <p:nvSpPr>
            <p:cNvPr id="68" name="Right Bracket 67"/>
            <p:cNvSpPr/>
            <p:nvPr/>
          </p:nvSpPr>
          <p:spPr>
            <a:xfrm>
              <a:off x="2428860" y="6357958"/>
              <a:ext cx="45719" cy="357190"/>
            </a:xfrm>
            <a:prstGeom prst="rightBracket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Right Bracket 70"/>
            <p:cNvSpPr/>
            <p:nvPr/>
          </p:nvSpPr>
          <p:spPr>
            <a:xfrm>
              <a:off x="2581260" y="6357958"/>
              <a:ext cx="45719" cy="357190"/>
            </a:xfrm>
            <a:prstGeom prst="rightBracket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Right Bracket 71"/>
            <p:cNvSpPr/>
            <p:nvPr/>
          </p:nvSpPr>
          <p:spPr>
            <a:xfrm>
              <a:off x="2733660" y="6357958"/>
              <a:ext cx="45719" cy="357190"/>
            </a:xfrm>
            <a:prstGeom prst="rightBracket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3056873" y="3497050"/>
            <a:ext cx="1045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CC6600"/>
                </a:solidFill>
              </a:rPr>
              <a:t>Pressure</a:t>
            </a:r>
          </a:p>
          <a:p>
            <a:r>
              <a:rPr lang="en-GB" dirty="0" smtClean="0">
                <a:solidFill>
                  <a:srgbClr val="CC6600"/>
                </a:solidFill>
              </a:rPr>
              <a:t>Transient</a:t>
            </a:r>
            <a:endParaRPr lang="en-GB" dirty="0">
              <a:solidFill>
                <a:srgbClr val="CC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105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4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WFT Packers</a:t>
            </a:r>
            <a:endParaRPr lang="en-US" sz="3600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3472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61B8725-AEB6-4469-B9D5-9404718F8753}" type="slidenum">
              <a:rPr lang="en-US"/>
              <a:pPr/>
              <a:t>13</a:t>
            </a:fld>
            <a:endParaRPr lang="en-US"/>
          </a:p>
        </p:txBody>
      </p:sp>
      <p:pic>
        <p:nvPicPr>
          <p:cNvPr id="1130502" name="Picture 6" descr="DSC0028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7163" y="1347602"/>
            <a:ext cx="9241608" cy="4801562"/>
          </a:xfrm>
          <a:prstGeom prst="rect">
            <a:avLst/>
          </a:prstGeom>
          <a:noFill/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035152" y="1347602"/>
            <a:ext cx="1583619" cy="51555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2120119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716" y="333829"/>
            <a:ext cx="9906027" cy="762000"/>
          </a:xfrm>
        </p:spPr>
        <p:txBody>
          <a:bodyPr>
            <a:normAutofit/>
          </a:bodyPr>
          <a:lstStyle/>
          <a:p>
            <a:r>
              <a:rPr lang="en-GB" sz="3600" dirty="0" smtClean="0"/>
              <a:t>Notes on Measured Data DST/WFT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696" y="1375175"/>
            <a:ext cx="11072884" cy="5361888"/>
          </a:xfrm>
        </p:spPr>
        <p:txBody>
          <a:bodyPr>
            <a:normAutofit/>
          </a:bodyPr>
          <a:lstStyle/>
          <a:p>
            <a:r>
              <a:rPr lang="en-GB" dirty="0" smtClean="0"/>
              <a:t>Often there are 2 or more asynchronous streams of data from different measurement points, but relating to one test </a:t>
            </a:r>
            <a:r>
              <a:rPr lang="en-GB" dirty="0" smtClean="0"/>
              <a:t>interval</a:t>
            </a:r>
            <a:r>
              <a:rPr lang="en-GB" dirty="0" smtClean="0"/>
              <a:t>,</a:t>
            </a:r>
            <a:r>
              <a:rPr lang="en-GB" dirty="0" smtClean="0"/>
              <a:t> e.g.: </a:t>
            </a:r>
          </a:p>
          <a:p>
            <a:pPr lvl="1"/>
            <a:r>
              <a:rPr lang="en-GB" dirty="0" smtClean="0"/>
              <a:t>pressure at bottom of well, flow at surface</a:t>
            </a:r>
          </a:p>
          <a:p>
            <a:r>
              <a:rPr lang="en-GB" dirty="0" smtClean="0"/>
              <a:t>WFTs </a:t>
            </a:r>
            <a:r>
              <a:rPr lang="en-GB" dirty="0" smtClean="0"/>
              <a:t>can flow a test interval or a point probe</a:t>
            </a:r>
          </a:p>
          <a:p>
            <a:r>
              <a:rPr lang="en-GB" dirty="0" smtClean="0"/>
              <a:t>Interference test where the data relates to two flowing intervals and the interference between them, </a:t>
            </a:r>
            <a:r>
              <a:rPr lang="en-GB" dirty="0" smtClean="0"/>
              <a:t>e.g.:</a:t>
            </a:r>
            <a:endParaRPr lang="en-GB" dirty="0" smtClean="0"/>
          </a:p>
          <a:p>
            <a:pPr lvl="1"/>
            <a:r>
              <a:rPr lang="en-GB" dirty="0" smtClean="0"/>
              <a:t>WFT interference test to observation probe (previous)</a:t>
            </a:r>
          </a:p>
          <a:p>
            <a:pPr lvl="1"/>
            <a:r>
              <a:rPr lang="en-GB" dirty="0" smtClean="0"/>
              <a:t>Well to well interference (flow one, observe in other)</a:t>
            </a:r>
          </a:p>
          <a:p>
            <a:pPr lvl="1"/>
            <a:r>
              <a:rPr lang="en-GB" dirty="0" smtClean="0"/>
              <a:t>Vertical interference (flow one interval in well, observe at another)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3917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0670" y="348343"/>
            <a:ext cx="9569491" cy="762000"/>
          </a:xfrm>
        </p:spPr>
        <p:txBody>
          <a:bodyPr>
            <a:normAutofit/>
          </a:bodyPr>
          <a:lstStyle/>
          <a:p>
            <a:r>
              <a:rPr lang="en-GB" sz="3600" dirty="0" smtClean="0"/>
              <a:t>Notes on Pre-Analysis Data Prep.</a:t>
            </a:r>
            <a:endParaRPr lang="en-GB" sz="3600" dirty="0"/>
          </a:p>
        </p:txBody>
      </p:sp>
      <p:pic>
        <p:nvPicPr>
          <p:cNvPr id="4" name="Picture 5" descr="t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6560023" y="1476135"/>
            <a:ext cx="5384800" cy="2044541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09350" y="1572906"/>
            <a:ext cx="6126429" cy="5046259"/>
          </a:xfrm>
        </p:spPr>
        <p:txBody>
          <a:bodyPr>
            <a:normAutofit/>
          </a:bodyPr>
          <a:lstStyle/>
          <a:p>
            <a:r>
              <a:rPr lang="en-GB" dirty="0" smtClean="0"/>
              <a:t>Test periods are periods of ~ constant flow.  “Rate changes” is time series of the “steps” separating test periods.  			</a:t>
            </a:r>
            <a:r>
              <a:rPr lang="en-GB" dirty="0" smtClean="0">
                <a:sym typeface="Wingdings" pitchFamily="2" charset="2"/>
              </a:rPr>
              <a:t></a:t>
            </a:r>
          </a:p>
          <a:p>
            <a:r>
              <a:rPr lang="en-GB" dirty="0" smtClean="0"/>
              <a:t>Data qualifiers to tag data streams as measured smoothed, reduced etc</a:t>
            </a:r>
          </a:p>
          <a:p>
            <a:r>
              <a:rPr lang="en-GB" dirty="0" smtClean="0"/>
              <a:t>Need to associate right sets of time series with each other in “analysable dataset”.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225052" y="2988859"/>
            <a:ext cx="1222771" cy="369332"/>
          </a:xfrm>
          <a:prstGeom prst="rect">
            <a:avLst/>
          </a:prstGeom>
          <a:solidFill>
            <a:srgbClr val="FFFF66"/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Test period</a:t>
            </a:r>
            <a:endParaRPr lang="en-GB" dirty="0">
              <a:solidFill>
                <a:srgbClr val="00206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8676292" y="2634018"/>
            <a:ext cx="727881" cy="1588"/>
          </a:xfrm>
          <a:prstGeom prst="straightConnector1">
            <a:avLst/>
          </a:prstGeom>
          <a:ln w="28575">
            <a:solidFill>
              <a:schemeClr val="accent1">
                <a:lumMod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9899176" y="1992573"/>
            <a:ext cx="181971" cy="13647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Oval 13"/>
          <p:cNvSpPr/>
          <p:nvPr/>
        </p:nvSpPr>
        <p:spPr>
          <a:xfrm>
            <a:off x="10411725" y="1558120"/>
            <a:ext cx="181971" cy="13647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Oval 14"/>
          <p:cNvSpPr/>
          <p:nvPr/>
        </p:nvSpPr>
        <p:spPr>
          <a:xfrm>
            <a:off x="9322937" y="2338317"/>
            <a:ext cx="181971" cy="13647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/>
          <p:cNvSpPr/>
          <p:nvPr/>
        </p:nvSpPr>
        <p:spPr>
          <a:xfrm>
            <a:off x="8558663" y="2734109"/>
            <a:ext cx="181971" cy="13647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Oval 21"/>
          <p:cNvSpPr/>
          <p:nvPr/>
        </p:nvSpPr>
        <p:spPr>
          <a:xfrm>
            <a:off x="7870208" y="3309590"/>
            <a:ext cx="181971" cy="13647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Oval 22"/>
          <p:cNvSpPr/>
          <p:nvPr/>
        </p:nvSpPr>
        <p:spPr>
          <a:xfrm>
            <a:off x="7524465" y="1535381"/>
            <a:ext cx="181971" cy="13647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Oval 23"/>
          <p:cNvSpPr/>
          <p:nvPr/>
        </p:nvSpPr>
        <p:spPr>
          <a:xfrm>
            <a:off x="7233313" y="3309590"/>
            <a:ext cx="181971" cy="136478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TextBox 24"/>
          <p:cNvSpPr txBox="1"/>
          <p:nvPr/>
        </p:nvSpPr>
        <p:spPr>
          <a:xfrm>
            <a:off x="10102377" y="2431577"/>
            <a:ext cx="1505027" cy="646331"/>
          </a:xfrm>
          <a:prstGeom prst="rect">
            <a:avLst/>
          </a:prstGeom>
          <a:solidFill>
            <a:srgbClr val="FFFF66"/>
          </a:solidFill>
          <a:ln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Rate changes </a:t>
            </a:r>
          </a:p>
          <a:p>
            <a:r>
              <a:rPr lang="en-GB" dirty="0" smtClean="0">
                <a:solidFill>
                  <a:srgbClr val="002060"/>
                </a:solidFill>
              </a:rPr>
              <a:t>(series points</a:t>
            </a:r>
            <a:r>
              <a:rPr lang="en-GB" dirty="0" smtClean="0"/>
              <a:t>)</a:t>
            </a:r>
            <a:endParaRPr lang="en-GB" dirty="0"/>
          </a:p>
        </p:txBody>
      </p:sp>
      <p:cxnSp>
        <p:nvCxnSpPr>
          <p:cNvPr id="27" name="Straight Connector 26"/>
          <p:cNvCxnSpPr>
            <a:stCxn id="6" idx="0"/>
          </p:cNvCxnSpPr>
          <p:nvPr/>
        </p:nvCxnSpPr>
        <p:spPr>
          <a:xfrm flipV="1">
            <a:off x="8836438" y="2647668"/>
            <a:ext cx="207479" cy="341191"/>
          </a:xfrm>
          <a:prstGeom prst="line">
            <a:avLst/>
          </a:prstGeom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25" idx="0"/>
          </p:cNvCxnSpPr>
          <p:nvPr/>
        </p:nvCxnSpPr>
        <p:spPr>
          <a:xfrm flipH="1" flipV="1">
            <a:off x="10135744" y="2074460"/>
            <a:ext cx="719147" cy="357117"/>
          </a:xfrm>
          <a:prstGeom prst="line">
            <a:avLst/>
          </a:prstGeom>
          <a:ln w="28575">
            <a:solidFill>
              <a:srgbClr val="00B050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25" idx="0"/>
            <a:endCxn id="14" idx="4"/>
          </p:cNvCxnSpPr>
          <p:nvPr/>
        </p:nvCxnSpPr>
        <p:spPr>
          <a:xfrm flipH="1" flipV="1">
            <a:off x="10502711" y="1694598"/>
            <a:ext cx="352180" cy="736979"/>
          </a:xfrm>
          <a:prstGeom prst="line">
            <a:avLst/>
          </a:prstGeom>
          <a:ln w="28575">
            <a:solidFill>
              <a:srgbClr val="00B050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6535760" y="3537045"/>
            <a:ext cx="2703512" cy="646331"/>
          </a:xfrm>
          <a:prstGeom prst="rect">
            <a:avLst/>
          </a:prstGeom>
          <a:solidFill>
            <a:srgbClr val="FFFF66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Pressure (high </a:t>
            </a:r>
          </a:p>
          <a:p>
            <a:r>
              <a:rPr lang="en-GB" dirty="0" smtClean="0">
                <a:solidFill>
                  <a:srgbClr val="002060"/>
                </a:solidFill>
              </a:rPr>
              <a:t>frequency stream)</a:t>
            </a:r>
            <a:endParaRPr lang="en-GB" dirty="0">
              <a:solidFill>
                <a:srgbClr val="002060"/>
              </a:solidFill>
            </a:endParaRPr>
          </a:p>
        </p:txBody>
      </p:sp>
      <p:cxnSp>
        <p:nvCxnSpPr>
          <p:cNvPr id="35" name="Straight Connector 34"/>
          <p:cNvCxnSpPr>
            <a:stCxn id="34" idx="0"/>
          </p:cNvCxnSpPr>
          <p:nvPr/>
        </p:nvCxnSpPr>
        <p:spPr>
          <a:xfrm rot="5400000" flipH="1" flipV="1">
            <a:off x="7186240" y="2734797"/>
            <a:ext cx="1503525" cy="100972"/>
          </a:xfrm>
          <a:prstGeom prst="line">
            <a:avLst/>
          </a:prstGeom>
          <a:ln w="28575">
            <a:solidFill>
              <a:srgbClr val="FF0000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9" idx="0"/>
            <a:endCxn id="25" idx="2"/>
          </p:cNvCxnSpPr>
          <p:nvPr/>
        </p:nvCxnSpPr>
        <p:spPr>
          <a:xfrm flipV="1">
            <a:off x="10332428" y="3077908"/>
            <a:ext cx="522463" cy="461411"/>
          </a:xfrm>
          <a:prstGeom prst="line">
            <a:avLst/>
          </a:prstGeom>
          <a:ln>
            <a:solidFill>
              <a:srgbClr val="00B05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9304742" y="3539319"/>
            <a:ext cx="2055371" cy="923330"/>
          </a:xfrm>
          <a:prstGeom prst="rect">
            <a:avLst/>
          </a:prstGeom>
          <a:solidFill>
            <a:srgbClr val="FFFF66"/>
          </a:solidFill>
          <a:ln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 smtClean="0">
                <a:solidFill>
                  <a:srgbClr val="002060"/>
                </a:solidFill>
              </a:rPr>
              <a:t>Flowrate</a:t>
            </a:r>
            <a:r>
              <a:rPr lang="en-GB" dirty="0" smtClean="0">
                <a:solidFill>
                  <a:srgbClr val="002060"/>
                </a:solidFill>
              </a:rPr>
              <a:t> stream </a:t>
            </a:r>
          </a:p>
          <a:p>
            <a:r>
              <a:rPr lang="en-GB" dirty="0" smtClean="0">
                <a:solidFill>
                  <a:srgbClr val="002060"/>
                </a:solidFill>
              </a:rPr>
              <a:t>has been simplified </a:t>
            </a:r>
          </a:p>
          <a:p>
            <a:r>
              <a:rPr lang="en-GB" dirty="0" smtClean="0">
                <a:solidFill>
                  <a:srgbClr val="002060"/>
                </a:solidFill>
              </a:rPr>
              <a:t>to these averages</a:t>
            </a:r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43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029" y="231096"/>
            <a:ext cx="10972800" cy="1143000"/>
          </a:xfrm>
        </p:spPr>
        <p:txBody>
          <a:bodyPr>
            <a:normAutofit/>
          </a:bodyPr>
          <a:lstStyle/>
          <a:p>
            <a:r>
              <a:rPr lang="en-GB" sz="3600" dirty="0" smtClean="0"/>
              <a:t>Notes on Analysis 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85861"/>
            <a:ext cx="11145672" cy="5401543"/>
          </a:xfrm>
        </p:spPr>
        <p:txBody>
          <a:bodyPr>
            <a:noAutofit/>
          </a:bodyPr>
          <a:lstStyle/>
          <a:p>
            <a:r>
              <a:rPr lang="en-GB" sz="2400" dirty="0" smtClean="0"/>
              <a:t>Any transient test analysis has a set of input parameters and result parameters</a:t>
            </a:r>
          </a:p>
          <a:p>
            <a:pPr lvl="1"/>
            <a:r>
              <a:rPr lang="en-GB" sz="2400" dirty="0" smtClean="0"/>
              <a:t>Time series data (as above) is always an input</a:t>
            </a:r>
          </a:p>
          <a:p>
            <a:r>
              <a:rPr lang="en-GB" sz="2400" dirty="0" smtClean="0"/>
              <a:t>The exact set of input and result parameters depends on the analysis model:</a:t>
            </a:r>
          </a:p>
          <a:p>
            <a:pPr lvl="1"/>
            <a:r>
              <a:rPr lang="en-GB" sz="2000" dirty="0" smtClean="0"/>
              <a:t>Example models: Well near a fault; fractured well etc</a:t>
            </a:r>
          </a:p>
          <a:p>
            <a:pPr lvl="1"/>
            <a:r>
              <a:rPr lang="en-GB" sz="2000" dirty="0" smtClean="0"/>
              <a:t>Example parameters: reservoir av. pressure, permeability, porosity. (All at specific location/region).</a:t>
            </a:r>
          </a:p>
          <a:p>
            <a:r>
              <a:rPr lang="en-GB" sz="2400" dirty="0" smtClean="0"/>
              <a:t>Other results have corresponding analyses (incl. average values and similar, less algorithmic)</a:t>
            </a:r>
          </a:p>
          <a:p>
            <a:r>
              <a:rPr lang="en-GB" sz="2400" dirty="0" smtClean="0"/>
              <a:t>Some analysis results are inputs to other analyses</a:t>
            </a:r>
          </a:p>
          <a:p>
            <a:pPr lvl="1"/>
            <a:r>
              <a:rPr lang="en-GB" sz="2000" dirty="0" err="1" smtClean="0"/>
              <a:t>Eg</a:t>
            </a:r>
            <a:r>
              <a:rPr lang="en-GB" sz="2000" dirty="0" smtClean="0"/>
              <a:t>, calculate viscosity which is input to permeability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1363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Notes on Analysis </a:t>
            </a:r>
            <a:r>
              <a:rPr lang="en-GB" sz="3600" dirty="0" smtClean="0"/>
              <a:t>(cont.) 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85861"/>
            <a:ext cx="11145672" cy="5401543"/>
          </a:xfrm>
        </p:spPr>
        <p:txBody>
          <a:bodyPr>
            <a:normAutofit/>
          </a:bodyPr>
          <a:lstStyle/>
          <a:p>
            <a:r>
              <a:rPr lang="en-GB" dirty="0" smtClean="0"/>
              <a:t>Well logs are needed:</a:t>
            </a:r>
          </a:p>
          <a:p>
            <a:pPr lvl="1"/>
            <a:r>
              <a:rPr lang="en-GB" dirty="0" smtClean="0"/>
              <a:t>Wireline</a:t>
            </a:r>
          </a:p>
          <a:p>
            <a:pPr lvl="1"/>
            <a:r>
              <a:rPr lang="en-GB" dirty="0" smtClean="0"/>
              <a:t>LWD</a:t>
            </a:r>
          </a:p>
          <a:p>
            <a:pPr lvl="1"/>
            <a:r>
              <a:rPr lang="en-GB" dirty="0" smtClean="0"/>
              <a:t>Mud Logs</a:t>
            </a:r>
          </a:p>
          <a:p>
            <a:r>
              <a:rPr lang="en-GB" dirty="0" smtClean="0"/>
              <a:t>Well Survey also needed</a:t>
            </a:r>
          </a:p>
          <a:p>
            <a:pPr lvl="1"/>
            <a:r>
              <a:rPr lang="en-GB" dirty="0" smtClean="0"/>
              <a:t>Need to track depths relative to datum </a:t>
            </a:r>
            <a:r>
              <a:rPr lang="en-GB" dirty="0" err="1" smtClean="0"/>
              <a:t>acress</a:t>
            </a:r>
            <a:r>
              <a:rPr lang="en-GB" dirty="0" smtClean="0"/>
              <a:t> wells</a:t>
            </a:r>
          </a:p>
          <a:p>
            <a:r>
              <a:rPr lang="en-GB" dirty="0" smtClean="0"/>
              <a:t>WFTs produce their own depth-based well logs for depth correlation</a:t>
            </a:r>
          </a:p>
        </p:txBody>
      </p:sp>
    </p:spTree>
    <p:extLst>
      <p:ext uri="{BB962C8B-B14F-4D97-AF65-F5344CB8AC3E}">
        <p14:creationId xmlns:p14="http://schemas.microsoft.com/office/powerpoint/2010/main" val="3220058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216582"/>
            <a:ext cx="10972800" cy="1143000"/>
          </a:xfrm>
        </p:spPr>
        <p:txBody>
          <a:bodyPr>
            <a:noAutofit/>
          </a:bodyPr>
          <a:lstStyle/>
          <a:p>
            <a:r>
              <a:rPr lang="en-GB" sz="3600" dirty="0"/>
              <a:t>Wellbore Data Available during and after drilling, for use in Test Design and Analysis</a:t>
            </a:r>
            <a:endParaRPr lang="en-US" sz="36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598" y="1400105"/>
            <a:ext cx="8693831" cy="5035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008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Notes on Samples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Samples of fluids are associated with specific flowing interval(s) and time at which sampled.</a:t>
            </a:r>
          </a:p>
          <a:p>
            <a:r>
              <a:rPr lang="en-GB" dirty="0" smtClean="0"/>
              <a:t>Samples may have tests made at wellsite </a:t>
            </a:r>
            <a:r>
              <a:rPr lang="en-GB" dirty="0" smtClean="0"/>
              <a:t>(e.g., water </a:t>
            </a:r>
            <a:r>
              <a:rPr lang="en-GB" dirty="0" smtClean="0"/>
              <a:t>cut, as reported in current </a:t>
            </a:r>
            <a:r>
              <a:rPr lang="en-GB" dirty="0" err="1" smtClean="0"/>
              <a:t>wellTest</a:t>
            </a:r>
            <a:r>
              <a:rPr lang="en-GB" dirty="0" smtClean="0"/>
              <a:t>)</a:t>
            </a:r>
          </a:p>
          <a:p>
            <a:r>
              <a:rPr lang="en-GB" dirty="0" smtClean="0"/>
              <a:t>Or – samples may go to lab for detailed PVT analysis</a:t>
            </a:r>
            <a:endParaRPr lang="en-GB" dirty="0"/>
          </a:p>
          <a:p>
            <a:pPr lvl="1"/>
            <a:r>
              <a:rPr lang="en-GB" dirty="0" smtClean="0"/>
              <a:t>Need to track samples &amp; report lab results</a:t>
            </a:r>
          </a:p>
        </p:txBody>
      </p:sp>
    </p:spTree>
    <p:extLst>
      <p:ext uri="{BB962C8B-B14F-4D97-AF65-F5344CB8AC3E}">
        <p14:creationId xmlns:p14="http://schemas.microsoft.com/office/powerpoint/2010/main" val="3234917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19875" y="79430"/>
            <a:ext cx="10972800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Overview</a:t>
            </a:r>
            <a:endParaRPr lang="en-US" sz="36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This presentation deck includes slides for the </a:t>
            </a:r>
            <a:r>
              <a:rPr lang="en-US" dirty="0" err="1" smtClean="0"/>
              <a:t>WFTRun</a:t>
            </a:r>
            <a:r>
              <a:rPr lang="en-US" dirty="0" smtClean="0"/>
              <a:t> data object </a:t>
            </a:r>
            <a:r>
              <a:rPr lang="en-US" dirty="0" smtClean="0"/>
              <a:t>. </a:t>
            </a:r>
            <a:r>
              <a:rPr lang="en-US" dirty="0" smtClean="0"/>
              <a:t>For more information, see the </a:t>
            </a:r>
            <a:r>
              <a:rPr lang="en-US" i="1" dirty="0" smtClean="0"/>
              <a:t>PRODML Technical Usage Guide</a:t>
            </a:r>
            <a:r>
              <a:rPr lang="en-US" dirty="0" smtClean="0"/>
              <a:t>, which is included in the zip file when you download PRODML from the Energistics website.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55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Notes on Performance Prediction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85860"/>
            <a:ext cx="11582401" cy="5360600"/>
          </a:xfrm>
        </p:spPr>
        <p:txBody>
          <a:bodyPr>
            <a:normAutofit/>
          </a:bodyPr>
          <a:lstStyle/>
          <a:p>
            <a:r>
              <a:rPr lang="en-GB" dirty="0" smtClean="0"/>
              <a:t>Once Analysis is complete, can move on to predict performance of this well.</a:t>
            </a:r>
          </a:p>
          <a:p>
            <a:r>
              <a:rPr lang="en-GB" dirty="0" err="1" smtClean="0"/>
              <a:t>Welltest</a:t>
            </a:r>
            <a:r>
              <a:rPr lang="en-GB" dirty="0" smtClean="0"/>
              <a:t> results (which may be layer by layer) feed into well models:</a:t>
            </a:r>
          </a:p>
          <a:p>
            <a:pPr lvl="1"/>
            <a:r>
              <a:rPr lang="en-GB" dirty="0" smtClean="0"/>
              <a:t>Analysis results (such as </a:t>
            </a:r>
            <a:r>
              <a:rPr lang="en-GB" dirty="0" err="1" smtClean="0"/>
              <a:t>permeabilities</a:t>
            </a:r>
            <a:r>
              <a:rPr lang="en-GB" dirty="0" smtClean="0"/>
              <a:t>, other reservoir and fluid properties from the test)</a:t>
            </a:r>
          </a:p>
          <a:p>
            <a:pPr lvl="1"/>
            <a:r>
              <a:rPr lang="en-GB" dirty="0" smtClean="0"/>
              <a:t>Samples results (fluid properties from lab tests)</a:t>
            </a:r>
          </a:p>
          <a:p>
            <a:pPr lvl="1"/>
            <a:r>
              <a:rPr lang="en-GB" dirty="0" smtClean="0">
                <a:sym typeface="Wingdings" pitchFamily="2" charset="2"/>
              </a:rPr>
              <a:t> Reservoir Inflow Performance (into well)</a:t>
            </a:r>
            <a:endParaRPr lang="en-GB" dirty="0" smtClean="0"/>
          </a:p>
          <a:p>
            <a:r>
              <a:rPr lang="en-GB" dirty="0" smtClean="0"/>
              <a:t>At this stage, workflow “hands off” to Production</a:t>
            </a:r>
          </a:p>
          <a:p>
            <a:pPr lvl="1"/>
            <a:r>
              <a:rPr lang="en-GB" dirty="0" smtClean="0"/>
              <a:t>Well trajectory for wellbore path</a:t>
            </a:r>
          </a:p>
          <a:p>
            <a:pPr lvl="1"/>
            <a:r>
              <a:rPr lang="en-GB" dirty="0" smtClean="0"/>
              <a:t>Well completion for lift performance of well from flowing interval(s) to surface = “Nodal Analysis”</a:t>
            </a:r>
          </a:p>
        </p:txBody>
      </p:sp>
    </p:spTree>
    <p:extLst>
      <p:ext uri="{BB962C8B-B14F-4D97-AF65-F5344CB8AC3E}">
        <p14:creationId xmlns:p14="http://schemas.microsoft.com/office/powerpoint/2010/main" val="302935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Notes on Reservoir Description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Properties derived from transient analysis and fluid properties feed into reservoir models</a:t>
            </a:r>
          </a:p>
          <a:p>
            <a:pPr lvl="1"/>
            <a:r>
              <a:rPr lang="en-GB" dirty="0" err="1" smtClean="0"/>
              <a:t>Upscaling</a:t>
            </a:r>
            <a:endParaRPr lang="en-GB" dirty="0" smtClean="0"/>
          </a:p>
          <a:p>
            <a:r>
              <a:rPr lang="en-GB" dirty="0" smtClean="0"/>
              <a:t>Fluid Properties also used to determine facilities capacities needed (</a:t>
            </a:r>
            <a:r>
              <a:rPr lang="en-GB" dirty="0" err="1" smtClean="0"/>
              <a:t>eg</a:t>
            </a:r>
            <a:r>
              <a:rPr lang="en-GB" dirty="0" smtClean="0"/>
              <a:t>, GOR, H</a:t>
            </a:r>
            <a:r>
              <a:rPr lang="en-GB" baseline="-25000" dirty="0" smtClean="0"/>
              <a:t>2</a:t>
            </a:r>
            <a:r>
              <a:rPr lang="en-GB" dirty="0" smtClean="0"/>
              <a:t>S, etc)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8659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285973" y="5286388"/>
            <a:ext cx="6000792" cy="785818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   </a:t>
            </a:r>
            <a:endParaRPr lang="en-GB" dirty="0"/>
          </a:p>
        </p:txBody>
      </p:sp>
      <p:sp>
        <p:nvSpPr>
          <p:cNvPr id="16" name="Rectangle 15"/>
          <p:cNvSpPr/>
          <p:nvPr/>
        </p:nvSpPr>
        <p:spPr>
          <a:xfrm>
            <a:off x="2285973" y="2643182"/>
            <a:ext cx="6000792" cy="785818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ctangle 16"/>
          <p:cNvSpPr/>
          <p:nvPr/>
        </p:nvSpPr>
        <p:spPr>
          <a:xfrm>
            <a:off x="4739324" y="1500174"/>
            <a:ext cx="952507" cy="485778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2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WFTs: Multiple Layers Tested</a:t>
            </a:r>
            <a:endParaRPr lang="en-GB" sz="36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4755203" y="4500571"/>
            <a:ext cx="920751" cy="1802799"/>
            <a:chOff x="5290226" y="4483721"/>
            <a:chExt cx="690563" cy="1802799"/>
          </a:xfrm>
        </p:grpSpPr>
        <p:sp>
          <p:nvSpPr>
            <p:cNvPr id="18" name="Rectangle 17"/>
            <p:cNvSpPr/>
            <p:nvPr/>
          </p:nvSpPr>
          <p:spPr>
            <a:xfrm>
              <a:off x="5418808" y="4483721"/>
              <a:ext cx="428628" cy="15716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/>
            <p:cNvSpPr>
              <a:spLocks noChangeArrowheads="1"/>
            </p:cNvSpPr>
            <p:nvPr/>
          </p:nvSpPr>
          <p:spPr bwMode="auto">
            <a:xfrm>
              <a:off x="5472789" y="5076752"/>
              <a:ext cx="215900" cy="215900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2" name="Can 21"/>
            <p:cNvSpPr/>
            <p:nvPr/>
          </p:nvSpPr>
          <p:spPr>
            <a:xfrm>
              <a:off x="5484494" y="4616441"/>
              <a:ext cx="286603" cy="42308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79" descr="Wide downward diagonal"/>
            <p:cNvSpPr>
              <a:spLocks noChangeArrowheads="1"/>
            </p:cNvSpPr>
            <p:nvPr/>
          </p:nvSpPr>
          <p:spPr bwMode="auto">
            <a:xfrm>
              <a:off x="5290226" y="5049782"/>
              <a:ext cx="122237" cy="360362"/>
            </a:xfrm>
            <a:prstGeom prst="rect">
              <a:avLst/>
            </a:prstGeom>
            <a:pattFill prst="wdDnDiag">
              <a:fgClr>
                <a:schemeClr val="accent2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5" name="Rectangle 80" descr="Wide downward diagonal"/>
            <p:cNvSpPr>
              <a:spLocks noChangeArrowheads="1"/>
            </p:cNvSpPr>
            <p:nvPr/>
          </p:nvSpPr>
          <p:spPr bwMode="auto">
            <a:xfrm>
              <a:off x="5844264" y="5049782"/>
              <a:ext cx="134894" cy="360362"/>
            </a:xfrm>
            <a:prstGeom prst="rect">
              <a:avLst/>
            </a:prstGeom>
            <a:pattFill prst="wdDnDiag">
              <a:fgClr>
                <a:schemeClr val="accent2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6" name="Rectangle 79" descr="Wide downward diagonal"/>
            <p:cNvSpPr>
              <a:spLocks noChangeArrowheads="1"/>
            </p:cNvSpPr>
            <p:nvPr/>
          </p:nvSpPr>
          <p:spPr bwMode="auto">
            <a:xfrm>
              <a:off x="5291857" y="5926158"/>
              <a:ext cx="122237" cy="360362"/>
            </a:xfrm>
            <a:prstGeom prst="rect">
              <a:avLst/>
            </a:prstGeom>
            <a:pattFill prst="wdDnDiag">
              <a:fgClr>
                <a:schemeClr val="accent2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7" name="Rectangle 80" descr="Wide downward diagonal"/>
            <p:cNvSpPr>
              <a:spLocks noChangeArrowheads="1"/>
            </p:cNvSpPr>
            <p:nvPr/>
          </p:nvSpPr>
          <p:spPr bwMode="auto">
            <a:xfrm>
              <a:off x="5845895" y="5926158"/>
              <a:ext cx="134894" cy="360362"/>
            </a:xfrm>
            <a:prstGeom prst="rect">
              <a:avLst/>
            </a:prstGeom>
            <a:pattFill prst="wdDnDiag">
              <a:fgClr>
                <a:schemeClr val="accent2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4215767" y="4143380"/>
            <a:ext cx="1965277" cy="2214578"/>
            <a:chOff x="3179928" y="4143380"/>
            <a:chExt cx="1473958" cy="2214578"/>
          </a:xfrm>
        </p:grpSpPr>
        <p:sp>
          <p:nvSpPr>
            <p:cNvPr id="4" name="Rectangle 3"/>
            <p:cNvSpPr/>
            <p:nvPr/>
          </p:nvSpPr>
          <p:spPr>
            <a:xfrm>
              <a:off x="3571868" y="4143380"/>
              <a:ext cx="714380" cy="2214578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2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714744" y="4493318"/>
              <a:ext cx="428628" cy="15716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" name="Oval 18"/>
            <p:cNvSpPr>
              <a:spLocks noChangeArrowheads="1"/>
            </p:cNvSpPr>
            <p:nvPr/>
          </p:nvSpPr>
          <p:spPr bwMode="auto">
            <a:xfrm>
              <a:off x="3768725" y="5086349"/>
              <a:ext cx="215900" cy="215900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8" name="Bent Arrow 7"/>
            <p:cNvSpPr/>
            <p:nvPr/>
          </p:nvSpPr>
          <p:spPr>
            <a:xfrm rot="5400000" flipH="1">
              <a:off x="3268741" y="5098841"/>
              <a:ext cx="571504" cy="749130"/>
            </a:xfrm>
            <a:prstGeom prst="bentArrow">
              <a:avLst>
                <a:gd name="adj1" fmla="val 17836"/>
                <a:gd name="adj2" fmla="val 23090"/>
                <a:gd name="adj3" fmla="val 25000"/>
                <a:gd name="adj4" fmla="val 43750"/>
              </a:avLst>
            </a:prstGeom>
            <a:solidFill>
              <a:srgbClr val="33CC3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9" name="Can 8"/>
            <p:cNvSpPr/>
            <p:nvPr/>
          </p:nvSpPr>
          <p:spPr>
            <a:xfrm>
              <a:off x="3780430" y="4626038"/>
              <a:ext cx="286603" cy="42308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79" descr="Wide downward diagonal"/>
            <p:cNvSpPr>
              <a:spLocks noChangeArrowheads="1"/>
            </p:cNvSpPr>
            <p:nvPr/>
          </p:nvSpPr>
          <p:spPr bwMode="auto">
            <a:xfrm>
              <a:off x="3586162" y="5059379"/>
              <a:ext cx="122237" cy="360362"/>
            </a:xfrm>
            <a:prstGeom prst="rect">
              <a:avLst/>
            </a:prstGeom>
            <a:pattFill prst="wdDnDiag">
              <a:fgClr>
                <a:schemeClr val="accent2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2" name="Rectangle 80" descr="Wide downward diagonal"/>
            <p:cNvSpPr>
              <a:spLocks noChangeArrowheads="1"/>
            </p:cNvSpPr>
            <p:nvPr/>
          </p:nvSpPr>
          <p:spPr bwMode="auto">
            <a:xfrm>
              <a:off x="4140200" y="5059379"/>
              <a:ext cx="134894" cy="360362"/>
            </a:xfrm>
            <a:prstGeom prst="rect">
              <a:avLst/>
            </a:prstGeom>
            <a:pattFill prst="wdDnDiag">
              <a:fgClr>
                <a:schemeClr val="accent2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3" name="Rectangle 79" descr="Wide downward diagonal"/>
            <p:cNvSpPr>
              <a:spLocks noChangeArrowheads="1"/>
            </p:cNvSpPr>
            <p:nvPr/>
          </p:nvSpPr>
          <p:spPr bwMode="auto">
            <a:xfrm>
              <a:off x="3587793" y="5935755"/>
              <a:ext cx="122237" cy="360362"/>
            </a:xfrm>
            <a:prstGeom prst="rect">
              <a:avLst/>
            </a:prstGeom>
            <a:pattFill prst="wdDnDiag">
              <a:fgClr>
                <a:schemeClr val="accent2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4" name="Rectangle 80" descr="Wide downward diagonal"/>
            <p:cNvSpPr>
              <a:spLocks noChangeArrowheads="1"/>
            </p:cNvSpPr>
            <p:nvPr/>
          </p:nvSpPr>
          <p:spPr bwMode="auto">
            <a:xfrm>
              <a:off x="4141831" y="5935755"/>
              <a:ext cx="134894" cy="360362"/>
            </a:xfrm>
            <a:prstGeom prst="rect">
              <a:avLst/>
            </a:prstGeom>
            <a:pattFill prst="wdDnDiag">
              <a:fgClr>
                <a:schemeClr val="accent2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15" name="Bent Arrow 14"/>
            <p:cNvSpPr/>
            <p:nvPr/>
          </p:nvSpPr>
          <p:spPr>
            <a:xfrm rot="16200000">
              <a:off x="4005685" y="5099581"/>
              <a:ext cx="571504" cy="724898"/>
            </a:xfrm>
            <a:prstGeom prst="bentArrow">
              <a:avLst>
                <a:gd name="adj1" fmla="val 15448"/>
                <a:gd name="adj2" fmla="val 23090"/>
                <a:gd name="adj3" fmla="val 25000"/>
                <a:gd name="adj4" fmla="val 43750"/>
              </a:avLst>
            </a:prstGeom>
            <a:solidFill>
              <a:srgbClr val="33CC3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4232939" y="2571744"/>
            <a:ext cx="1965277" cy="582880"/>
            <a:chOff x="4883992" y="5166681"/>
            <a:chExt cx="1473958" cy="582880"/>
          </a:xfrm>
        </p:grpSpPr>
        <p:sp>
          <p:nvSpPr>
            <p:cNvPr id="28" name="Bent Arrow 27"/>
            <p:cNvSpPr/>
            <p:nvPr/>
          </p:nvSpPr>
          <p:spPr>
            <a:xfrm rot="16200000">
              <a:off x="5709749" y="5089984"/>
              <a:ext cx="571504" cy="724898"/>
            </a:xfrm>
            <a:prstGeom prst="bentArrow">
              <a:avLst>
                <a:gd name="adj1" fmla="val 15448"/>
                <a:gd name="adj2" fmla="val 23090"/>
                <a:gd name="adj3" fmla="val 25000"/>
                <a:gd name="adj4" fmla="val 43750"/>
              </a:avLst>
            </a:prstGeom>
            <a:solidFill>
              <a:srgbClr val="33CC3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21" name="Bent Arrow 20"/>
            <p:cNvSpPr/>
            <p:nvPr/>
          </p:nvSpPr>
          <p:spPr>
            <a:xfrm rot="5400000" flipH="1">
              <a:off x="4972805" y="5089244"/>
              <a:ext cx="571504" cy="749130"/>
            </a:xfrm>
            <a:prstGeom prst="bentArrow">
              <a:avLst>
                <a:gd name="adj1" fmla="val 17836"/>
                <a:gd name="adj2" fmla="val 23090"/>
                <a:gd name="adj3" fmla="val 25000"/>
                <a:gd name="adj4" fmla="val 43750"/>
              </a:avLst>
            </a:prstGeom>
            <a:solidFill>
              <a:srgbClr val="33CC3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8572519" y="1928802"/>
            <a:ext cx="33337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>
                <a:solidFill>
                  <a:srgbClr val="002060"/>
                </a:solidFill>
              </a:rPr>
              <a:t>Can test, sample, analyse  and report flowing interval by flowing interval.</a:t>
            </a:r>
          </a:p>
          <a:p>
            <a:endParaRPr lang="en-GB" b="1" dirty="0">
              <a:solidFill>
                <a:srgbClr val="002060"/>
              </a:solidFill>
            </a:endParaRPr>
          </a:p>
          <a:p>
            <a:r>
              <a:rPr lang="en-GB" b="1" dirty="0" smtClean="0">
                <a:solidFill>
                  <a:srgbClr val="002060"/>
                </a:solidFill>
              </a:rPr>
              <a:t>Each “stop” is referred to as a </a:t>
            </a:r>
            <a:r>
              <a:rPr lang="en-GB" b="1" dirty="0" smtClean="0">
                <a:solidFill>
                  <a:srgbClr val="002060"/>
                </a:solidFill>
              </a:rPr>
              <a:t>Station.</a:t>
            </a:r>
            <a:endParaRPr lang="en-GB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011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1.48148E-6 L 0.00087 -0.39282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Results Derived From Results</a:t>
            </a:r>
            <a:endParaRPr lang="en-GB" sz="3600" dirty="0"/>
          </a:p>
        </p:txBody>
      </p:sp>
      <p:sp>
        <p:nvSpPr>
          <p:cNvPr id="93" name="TextBox 92"/>
          <p:cNvSpPr txBox="1"/>
          <p:nvPr/>
        </p:nvSpPr>
        <p:spPr>
          <a:xfrm>
            <a:off x="5254581" y="6211670"/>
            <a:ext cx="5323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Example: property measured in test 2 is used to derive results from test 3</a:t>
            </a:r>
            <a:endParaRPr lang="en-GB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3872" y="1486396"/>
            <a:ext cx="7139214" cy="51790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855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/>
              <a:t>Results across stations</a:t>
            </a:r>
            <a:endParaRPr lang="en-GB" sz="36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367" y="1343478"/>
            <a:ext cx="8516937" cy="5048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222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609600" y="331564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19170" rtl="0" eaLnBrk="1" latinLnBrk="0" hangingPunct="1">
              <a:spcBef>
                <a:spcPct val="0"/>
              </a:spcBef>
              <a:buNone/>
              <a:defRPr sz="48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 err="1" smtClean="0"/>
              <a:t>WftRun</a:t>
            </a:r>
            <a:r>
              <a:rPr lang="en-GB" sz="3600" dirty="0" smtClean="0"/>
              <a:t> Top Level</a:t>
            </a:r>
            <a:endParaRPr lang="en-GB" sz="3600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538" y="1309693"/>
            <a:ext cx="7862433" cy="5527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306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>
          <a:xfrm>
            <a:off x="609600" y="331564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1219170" rtl="0" eaLnBrk="1" latinLnBrk="0" hangingPunct="1">
              <a:spcBef>
                <a:spcPct val="0"/>
              </a:spcBef>
              <a:buNone/>
              <a:defRPr sz="48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dirty="0" err="1" smtClean="0"/>
              <a:t>WftRun</a:t>
            </a:r>
            <a:r>
              <a:rPr lang="en-GB" sz="3600" dirty="0" smtClean="0"/>
              <a:t> Results Section </a:t>
            </a:r>
            <a:endParaRPr lang="en-GB" sz="3600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5521" y="1070965"/>
            <a:ext cx="8263164" cy="5798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346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026" y="198089"/>
            <a:ext cx="9200108" cy="873457"/>
          </a:xfrm>
          <a:noFill/>
        </p:spPr>
        <p:txBody>
          <a:bodyPr>
            <a:noAutofit/>
          </a:bodyPr>
          <a:lstStyle/>
          <a:p>
            <a:r>
              <a:rPr lang="en-GB" sz="3600" dirty="0" smtClean="0"/>
              <a:t>Scope of WFT Data within Reservoir and Production Analysis</a:t>
            </a:r>
            <a:endParaRPr lang="en-GB" sz="3600" dirty="0"/>
          </a:p>
        </p:txBody>
      </p:sp>
      <p:grpSp>
        <p:nvGrpSpPr>
          <p:cNvPr id="36" name="Group 35"/>
          <p:cNvGrpSpPr/>
          <p:nvPr/>
        </p:nvGrpSpPr>
        <p:grpSpPr>
          <a:xfrm flipH="1">
            <a:off x="95208" y="3429000"/>
            <a:ext cx="4095779" cy="3357586"/>
            <a:chOff x="1500166" y="1071546"/>
            <a:chExt cx="4714908" cy="5165742"/>
          </a:xfrm>
        </p:grpSpPr>
        <p:sp>
          <p:nvSpPr>
            <p:cNvPr id="3" name="Rectangle 2"/>
            <p:cNvSpPr/>
            <p:nvPr/>
          </p:nvSpPr>
          <p:spPr>
            <a:xfrm>
              <a:off x="1714480" y="5429264"/>
              <a:ext cx="4500594" cy="785818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" name="Rectangle 58"/>
            <p:cNvSpPr>
              <a:spLocks noChangeArrowheads="1"/>
            </p:cNvSpPr>
            <p:nvPr/>
          </p:nvSpPr>
          <p:spPr bwMode="auto">
            <a:xfrm>
              <a:off x="3492500" y="1700213"/>
              <a:ext cx="863600" cy="4537075"/>
            </a:xfrm>
            <a:prstGeom prst="rect">
              <a:avLst/>
            </a:prstGeom>
            <a:gradFill rotWithShape="1">
              <a:gsLst>
                <a:gs pos="0">
                  <a:srgbClr val="9933FF">
                    <a:gamma/>
                    <a:shade val="46275"/>
                    <a:invGamma/>
                  </a:srgbClr>
                </a:gs>
                <a:gs pos="50000">
                  <a:srgbClr val="9933FF"/>
                </a:gs>
                <a:gs pos="100000">
                  <a:srgbClr val="9933FF">
                    <a:gamma/>
                    <a:shade val="46275"/>
                    <a:invGamma/>
                  </a:srgbClr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6" name="Rectangle 57"/>
            <p:cNvSpPr>
              <a:spLocks noChangeArrowheads="1"/>
            </p:cNvSpPr>
            <p:nvPr/>
          </p:nvSpPr>
          <p:spPr bwMode="auto">
            <a:xfrm>
              <a:off x="3708400" y="1700213"/>
              <a:ext cx="431800" cy="3816350"/>
            </a:xfrm>
            <a:prstGeom prst="rect">
              <a:avLst/>
            </a:prstGeom>
            <a:gradFill rotWithShape="1">
              <a:gsLst>
                <a:gs pos="0">
                  <a:srgbClr val="808080">
                    <a:gamma/>
                    <a:shade val="46275"/>
                    <a:invGamma/>
                  </a:srgbClr>
                </a:gs>
                <a:gs pos="50000">
                  <a:srgbClr val="808080"/>
                </a:gs>
                <a:gs pos="100000">
                  <a:srgbClr val="808080">
                    <a:gamma/>
                    <a:shade val="46275"/>
                    <a:invGamma/>
                  </a:srgbClr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8" name="Oval 18"/>
            <p:cNvSpPr>
              <a:spLocks noChangeArrowheads="1"/>
            </p:cNvSpPr>
            <p:nvPr/>
          </p:nvSpPr>
          <p:spPr bwMode="auto">
            <a:xfrm>
              <a:off x="3768725" y="5229225"/>
              <a:ext cx="215900" cy="215900"/>
            </a:xfrm>
            <a:prstGeom prst="ellipse">
              <a:avLst/>
            </a:prstGeom>
            <a:solidFill>
              <a:srgbClr val="FF33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grpSp>
          <p:nvGrpSpPr>
            <p:cNvPr id="12" name="Group 72"/>
            <p:cNvGrpSpPr>
              <a:grpSpLocks/>
            </p:cNvGrpSpPr>
            <p:nvPr/>
          </p:nvGrpSpPr>
          <p:grpSpPr bwMode="auto">
            <a:xfrm>
              <a:off x="2916238" y="5661025"/>
              <a:ext cx="576262" cy="504825"/>
              <a:chOff x="1904" y="3680"/>
              <a:chExt cx="363" cy="318"/>
            </a:xfrm>
          </p:grpSpPr>
          <p:sp>
            <p:nvSpPr>
              <p:cNvPr id="13" name="AutoShape 69"/>
              <p:cNvSpPr>
                <a:spLocks noChangeArrowheads="1"/>
              </p:cNvSpPr>
              <p:nvPr/>
            </p:nvSpPr>
            <p:spPr bwMode="auto">
              <a:xfrm rot="-5400000">
                <a:off x="2063" y="3521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4" name="AutoShape 70"/>
              <p:cNvSpPr>
                <a:spLocks noChangeArrowheads="1"/>
              </p:cNvSpPr>
              <p:nvPr/>
            </p:nvSpPr>
            <p:spPr bwMode="auto">
              <a:xfrm rot="-5400000">
                <a:off x="2063" y="3657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5" name="AutoShape 71"/>
              <p:cNvSpPr>
                <a:spLocks noChangeArrowheads="1"/>
              </p:cNvSpPr>
              <p:nvPr/>
            </p:nvSpPr>
            <p:spPr bwMode="auto">
              <a:xfrm rot="-5400000">
                <a:off x="2063" y="3793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17" name="Group 73"/>
            <p:cNvGrpSpPr>
              <a:grpSpLocks/>
            </p:cNvGrpSpPr>
            <p:nvPr/>
          </p:nvGrpSpPr>
          <p:grpSpPr bwMode="auto">
            <a:xfrm flipH="1">
              <a:off x="4356100" y="5661025"/>
              <a:ext cx="576263" cy="504825"/>
              <a:chOff x="1904" y="3680"/>
              <a:chExt cx="363" cy="318"/>
            </a:xfrm>
          </p:grpSpPr>
          <p:sp>
            <p:nvSpPr>
              <p:cNvPr id="18" name="AutoShape 74"/>
              <p:cNvSpPr>
                <a:spLocks noChangeArrowheads="1"/>
              </p:cNvSpPr>
              <p:nvPr/>
            </p:nvSpPr>
            <p:spPr bwMode="auto">
              <a:xfrm rot="-5400000">
                <a:off x="2063" y="3521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19" name="AutoShape 75"/>
              <p:cNvSpPr>
                <a:spLocks noChangeArrowheads="1"/>
              </p:cNvSpPr>
              <p:nvPr/>
            </p:nvSpPr>
            <p:spPr bwMode="auto">
              <a:xfrm rot="-5400000">
                <a:off x="2063" y="3657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20" name="AutoShape 76"/>
              <p:cNvSpPr>
                <a:spLocks noChangeArrowheads="1"/>
              </p:cNvSpPr>
              <p:nvPr/>
            </p:nvSpPr>
            <p:spPr bwMode="auto">
              <a:xfrm rot="-5400000">
                <a:off x="2063" y="3793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21" name="Rectangle 79" descr="Wide downward diagonal"/>
            <p:cNvSpPr>
              <a:spLocks noChangeArrowheads="1"/>
            </p:cNvSpPr>
            <p:nvPr/>
          </p:nvSpPr>
          <p:spPr bwMode="auto">
            <a:xfrm>
              <a:off x="3492500" y="4868863"/>
              <a:ext cx="215900" cy="360362"/>
            </a:xfrm>
            <a:prstGeom prst="rect">
              <a:avLst/>
            </a:prstGeom>
            <a:pattFill prst="wdDnDiag">
              <a:fgClr>
                <a:schemeClr val="accent2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2" name="Rectangle 80" descr="Wide downward diagonal"/>
            <p:cNvSpPr>
              <a:spLocks noChangeArrowheads="1"/>
            </p:cNvSpPr>
            <p:nvPr/>
          </p:nvSpPr>
          <p:spPr bwMode="auto">
            <a:xfrm>
              <a:off x="4140200" y="4868863"/>
              <a:ext cx="215900" cy="360362"/>
            </a:xfrm>
            <a:prstGeom prst="rect">
              <a:avLst/>
            </a:prstGeom>
            <a:pattFill prst="wdDnDiag">
              <a:fgClr>
                <a:schemeClr val="accent2"/>
              </a:fgClr>
              <a:bgClr>
                <a:schemeClr val="bg1"/>
              </a:bgClr>
            </a:patt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4" name="AutoShape 83"/>
            <p:cNvSpPr>
              <a:spLocks noChangeArrowheads="1"/>
            </p:cNvSpPr>
            <p:nvPr/>
          </p:nvSpPr>
          <p:spPr bwMode="auto">
            <a:xfrm rot="16200000" flipV="1">
              <a:off x="3563938" y="5410200"/>
              <a:ext cx="503237" cy="576263"/>
            </a:xfrm>
            <a:custGeom>
              <a:avLst/>
              <a:gdLst>
                <a:gd name="G0" fmla="+- 15126 0 0"/>
                <a:gd name="G1" fmla="+- 2912 0 0"/>
                <a:gd name="G2" fmla="+- 12158 0 2912"/>
                <a:gd name="G3" fmla="+- G2 0 2912"/>
                <a:gd name="G4" fmla="*/ G3 32768 32059"/>
                <a:gd name="G5" fmla="*/ G4 1 2"/>
                <a:gd name="G6" fmla="+- 21600 0 15126"/>
                <a:gd name="G7" fmla="*/ G6 2912 6079"/>
                <a:gd name="G8" fmla="+- G7 15126 0"/>
                <a:gd name="T0" fmla="*/ 15126 w 21600"/>
                <a:gd name="T1" fmla="*/ 0 h 21600"/>
                <a:gd name="T2" fmla="*/ 15126 w 21600"/>
                <a:gd name="T3" fmla="*/ 12158 h 21600"/>
                <a:gd name="T4" fmla="*/ 3237 w 21600"/>
                <a:gd name="T5" fmla="*/ 21600 h 21600"/>
                <a:gd name="T6" fmla="*/ 21600 w 21600"/>
                <a:gd name="T7" fmla="*/ 6079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G1 h 21600"/>
                <a:gd name="T14" fmla="*/ G8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close/>
                </a:path>
              </a:pathLst>
            </a:custGeom>
            <a:solidFill>
              <a:srgbClr val="33CC33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25" name="AutoShape 84"/>
            <p:cNvSpPr>
              <a:spLocks noChangeArrowheads="1"/>
            </p:cNvSpPr>
            <p:nvPr/>
          </p:nvSpPr>
          <p:spPr bwMode="auto">
            <a:xfrm>
              <a:off x="3779838" y="4149725"/>
              <a:ext cx="288925" cy="574675"/>
            </a:xfrm>
            <a:prstGeom prst="upArrow">
              <a:avLst>
                <a:gd name="adj1" fmla="val 50000"/>
                <a:gd name="adj2" fmla="val 49725"/>
              </a:avLst>
            </a:prstGeom>
            <a:solidFill>
              <a:srgbClr val="33CC33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eaVert" wrap="none" anchor="ctr"/>
            <a:lstStyle/>
            <a:p>
              <a:endParaRPr lang="en-GB"/>
            </a:p>
          </p:txBody>
        </p:sp>
        <p:sp>
          <p:nvSpPr>
            <p:cNvPr id="26" name="AutoShape 85"/>
            <p:cNvSpPr>
              <a:spLocks noChangeArrowheads="1"/>
            </p:cNvSpPr>
            <p:nvPr/>
          </p:nvSpPr>
          <p:spPr bwMode="auto">
            <a:xfrm>
              <a:off x="3779838" y="2709863"/>
              <a:ext cx="288925" cy="574675"/>
            </a:xfrm>
            <a:prstGeom prst="upArrow">
              <a:avLst>
                <a:gd name="adj1" fmla="val 50000"/>
                <a:gd name="adj2" fmla="val 49725"/>
              </a:avLst>
            </a:prstGeom>
            <a:solidFill>
              <a:srgbClr val="33CC33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eaVert" wrap="none" anchor="ctr"/>
            <a:lstStyle/>
            <a:p>
              <a:endParaRPr lang="en-GB"/>
            </a:p>
          </p:txBody>
        </p:sp>
        <p:sp>
          <p:nvSpPr>
            <p:cNvPr id="28" name="Bent Arrow 27"/>
            <p:cNvSpPr/>
            <p:nvPr/>
          </p:nvSpPr>
          <p:spPr>
            <a:xfrm>
              <a:off x="3857620" y="1071546"/>
              <a:ext cx="571504" cy="571504"/>
            </a:xfrm>
            <a:prstGeom prst="bentArrow">
              <a:avLst/>
            </a:prstGeom>
            <a:solidFill>
              <a:srgbClr val="33CC33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eaVert"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29" name="Can 28"/>
            <p:cNvSpPr/>
            <p:nvPr/>
          </p:nvSpPr>
          <p:spPr>
            <a:xfrm>
              <a:off x="1500166" y="2357430"/>
              <a:ext cx="571504" cy="857256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5" name="Freeform 34"/>
            <p:cNvSpPr/>
            <p:nvPr/>
          </p:nvSpPr>
          <p:spPr>
            <a:xfrm>
              <a:off x="2008909" y="1253836"/>
              <a:ext cx="1953491" cy="1461655"/>
            </a:xfrm>
            <a:custGeom>
              <a:avLst/>
              <a:gdLst>
                <a:gd name="connsiteX0" fmla="*/ 1911927 w 1953491"/>
                <a:gd name="connsiteY0" fmla="*/ 1461655 h 1461655"/>
                <a:gd name="connsiteX1" fmla="*/ 1911927 w 1953491"/>
                <a:gd name="connsiteY1" fmla="*/ 519546 h 1461655"/>
                <a:gd name="connsiteX2" fmla="*/ 1662546 w 1953491"/>
                <a:gd name="connsiteY2" fmla="*/ 117764 h 1461655"/>
                <a:gd name="connsiteX3" fmla="*/ 886691 w 1953491"/>
                <a:gd name="connsiteY3" fmla="*/ 173182 h 1461655"/>
                <a:gd name="connsiteX4" fmla="*/ 0 w 1953491"/>
                <a:gd name="connsiteY4" fmla="*/ 1156855 h 1461655"/>
                <a:gd name="connsiteX5" fmla="*/ 0 w 1953491"/>
                <a:gd name="connsiteY5" fmla="*/ 1156855 h 1461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3491" h="1461655">
                  <a:moveTo>
                    <a:pt x="1911927" y="1461655"/>
                  </a:moveTo>
                  <a:cubicBezTo>
                    <a:pt x="1932709" y="1102591"/>
                    <a:pt x="1953491" y="743528"/>
                    <a:pt x="1911927" y="519546"/>
                  </a:cubicBezTo>
                  <a:cubicBezTo>
                    <a:pt x="1870364" y="295564"/>
                    <a:pt x="1833419" y="175491"/>
                    <a:pt x="1662546" y="117764"/>
                  </a:cubicBezTo>
                  <a:cubicBezTo>
                    <a:pt x="1491673" y="60037"/>
                    <a:pt x="1163782" y="0"/>
                    <a:pt x="886691" y="173182"/>
                  </a:cubicBezTo>
                  <a:cubicBezTo>
                    <a:pt x="609600" y="346364"/>
                    <a:pt x="0" y="1156855"/>
                    <a:pt x="0" y="1156855"/>
                  </a:cubicBezTo>
                  <a:lnTo>
                    <a:pt x="0" y="1156855"/>
                  </a:lnTo>
                </a:path>
              </a:pathLst>
            </a:custGeom>
            <a:ln w="31750">
              <a:solidFill>
                <a:srgbClr val="00B05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571461" y="3345420"/>
            <a:ext cx="3158403" cy="2953242"/>
            <a:chOff x="428596" y="3345420"/>
            <a:chExt cx="2368802" cy="2953242"/>
          </a:xfrm>
        </p:grpSpPr>
        <p:sp>
          <p:nvSpPr>
            <p:cNvPr id="37" name="TextBox 36"/>
            <p:cNvSpPr txBox="1"/>
            <p:nvPr/>
          </p:nvSpPr>
          <p:spPr>
            <a:xfrm>
              <a:off x="2071670" y="5929330"/>
              <a:ext cx="7257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 smtClean="0">
                  <a:solidFill>
                    <a:srgbClr val="FF0000"/>
                  </a:solidFill>
                </a:rPr>
                <a:t>P Gauge</a:t>
              </a:r>
              <a:endParaRPr lang="en-GB" b="1" dirty="0">
                <a:solidFill>
                  <a:srgbClr val="FF0000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28596" y="3345420"/>
              <a:ext cx="4808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 smtClean="0">
                  <a:solidFill>
                    <a:srgbClr val="00B050"/>
                  </a:solidFill>
                </a:rPr>
                <a:t>Flow</a:t>
              </a:r>
              <a:endParaRPr lang="en-GB" b="1" dirty="0">
                <a:solidFill>
                  <a:srgbClr val="00B050"/>
                </a:solidFill>
              </a:endParaRPr>
            </a:p>
          </p:txBody>
        </p:sp>
      </p:grpSp>
      <p:sp>
        <p:nvSpPr>
          <p:cNvPr id="39" name="TextBox 38"/>
          <p:cNvSpPr txBox="1"/>
          <p:nvPr/>
        </p:nvSpPr>
        <p:spPr>
          <a:xfrm>
            <a:off x="4095737" y="4929198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Sample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99" name="Group 98"/>
          <p:cNvGrpSpPr/>
          <p:nvPr/>
        </p:nvGrpSpPr>
        <p:grpSpPr>
          <a:xfrm>
            <a:off x="95208" y="5568752"/>
            <a:ext cx="3610631" cy="1146397"/>
            <a:chOff x="71406" y="5568751"/>
            <a:chExt cx="2707973" cy="1146397"/>
          </a:xfrm>
        </p:grpSpPr>
        <p:grpSp>
          <p:nvGrpSpPr>
            <p:cNvPr id="43" name="Group 42"/>
            <p:cNvGrpSpPr/>
            <p:nvPr/>
          </p:nvGrpSpPr>
          <p:grpSpPr>
            <a:xfrm>
              <a:off x="2428860" y="6357958"/>
              <a:ext cx="350519" cy="357190"/>
              <a:chOff x="2428860" y="6357958"/>
              <a:chExt cx="350519" cy="357190"/>
            </a:xfrm>
          </p:grpSpPr>
          <p:sp>
            <p:nvSpPr>
              <p:cNvPr id="40" name="Right Bracket 39"/>
              <p:cNvSpPr/>
              <p:nvPr/>
            </p:nvSpPr>
            <p:spPr>
              <a:xfrm>
                <a:off x="2428860" y="6357958"/>
                <a:ext cx="45719" cy="357190"/>
              </a:xfrm>
              <a:prstGeom prst="rightBracket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ight Bracket 40"/>
              <p:cNvSpPr/>
              <p:nvPr/>
            </p:nvSpPr>
            <p:spPr>
              <a:xfrm>
                <a:off x="2581260" y="6357958"/>
                <a:ext cx="45719" cy="357190"/>
              </a:xfrm>
              <a:prstGeom prst="rightBracket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ight Bracket 41"/>
              <p:cNvSpPr/>
              <p:nvPr/>
            </p:nvSpPr>
            <p:spPr>
              <a:xfrm>
                <a:off x="2733660" y="6357958"/>
                <a:ext cx="45719" cy="357190"/>
              </a:xfrm>
              <a:prstGeom prst="rightBracket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 flipH="1">
              <a:off x="500034" y="6357958"/>
              <a:ext cx="350519" cy="357190"/>
              <a:chOff x="2428860" y="6357958"/>
              <a:chExt cx="350519" cy="357190"/>
            </a:xfrm>
          </p:grpSpPr>
          <p:sp>
            <p:nvSpPr>
              <p:cNvPr id="45" name="Right Bracket 44"/>
              <p:cNvSpPr/>
              <p:nvPr/>
            </p:nvSpPr>
            <p:spPr>
              <a:xfrm>
                <a:off x="2428860" y="6357958"/>
                <a:ext cx="45719" cy="357190"/>
              </a:xfrm>
              <a:prstGeom prst="rightBracket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6" name="Right Bracket 45"/>
              <p:cNvSpPr/>
              <p:nvPr/>
            </p:nvSpPr>
            <p:spPr>
              <a:xfrm>
                <a:off x="2581260" y="6357958"/>
                <a:ext cx="45719" cy="357190"/>
              </a:xfrm>
              <a:prstGeom prst="rightBracket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ight Bracket 46"/>
              <p:cNvSpPr/>
              <p:nvPr/>
            </p:nvSpPr>
            <p:spPr>
              <a:xfrm>
                <a:off x="2733660" y="6357958"/>
                <a:ext cx="45719" cy="357190"/>
              </a:xfrm>
              <a:prstGeom prst="rightBracket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71406" y="5568751"/>
              <a:ext cx="7838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rgbClr val="CC6600"/>
                  </a:solidFill>
                </a:rPr>
                <a:t>Pressure</a:t>
              </a:r>
            </a:p>
            <a:p>
              <a:r>
                <a:rPr lang="en-GB" dirty="0" smtClean="0">
                  <a:solidFill>
                    <a:srgbClr val="CC6600"/>
                  </a:solidFill>
                </a:rPr>
                <a:t>Transient</a:t>
              </a:r>
              <a:endParaRPr lang="en-GB" dirty="0">
                <a:solidFill>
                  <a:srgbClr val="CC6600"/>
                </a:solidFill>
              </a:endParaRPr>
            </a:p>
          </p:txBody>
        </p:sp>
      </p:grpSp>
      <p:pic>
        <p:nvPicPr>
          <p:cNvPr id="49" name="Picture 5" descr="t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2429934" y="1225586"/>
            <a:ext cx="5384800" cy="2044541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</p:spPr>
      </p:pic>
      <p:sp>
        <p:nvSpPr>
          <p:cNvPr id="51" name="Freeform 50"/>
          <p:cNvSpPr/>
          <p:nvPr/>
        </p:nvSpPr>
        <p:spPr>
          <a:xfrm>
            <a:off x="1032726" y="1962364"/>
            <a:ext cx="2205753" cy="1323330"/>
          </a:xfrm>
          <a:custGeom>
            <a:avLst/>
            <a:gdLst>
              <a:gd name="connsiteX0" fmla="*/ 6926 w 1004454"/>
              <a:gd name="connsiteY0" fmla="*/ 1510146 h 1510146"/>
              <a:gd name="connsiteX1" fmla="*/ 62345 w 1004454"/>
              <a:gd name="connsiteY1" fmla="*/ 900546 h 1510146"/>
              <a:gd name="connsiteX2" fmla="*/ 380999 w 1004454"/>
              <a:gd name="connsiteY2" fmla="*/ 290946 h 1510146"/>
              <a:gd name="connsiteX3" fmla="*/ 1004454 w 1004454"/>
              <a:gd name="connsiteY3" fmla="*/ 0 h 1510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454" h="1510146">
                <a:moveTo>
                  <a:pt x="6926" y="1510146"/>
                </a:moveTo>
                <a:cubicBezTo>
                  <a:pt x="3463" y="1306946"/>
                  <a:pt x="0" y="1103746"/>
                  <a:pt x="62345" y="900546"/>
                </a:cubicBezTo>
                <a:cubicBezTo>
                  <a:pt x="124691" y="697346"/>
                  <a:pt x="223981" y="441037"/>
                  <a:pt x="380999" y="290946"/>
                </a:cubicBezTo>
                <a:cubicBezTo>
                  <a:pt x="538017" y="140855"/>
                  <a:pt x="771235" y="70427"/>
                  <a:pt x="1004454" y="0"/>
                </a:cubicBezTo>
              </a:path>
            </a:pathLst>
          </a:custGeom>
          <a:ln w="38100">
            <a:solidFill>
              <a:srgbClr val="00B05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Rounded Rectangle 51"/>
          <p:cNvSpPr/>
          <p:nvPr/>
        </p:nvSpPr>
        <p:spPr>
          <a:xfrm>
            <a:off x="666712" y="3357562"/>
            <a:ext cx="952507" cy="35719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Freeform 52"/>
          <p:cNvSpPr/>
          <p:nvPr/>
        </p:nvSpPr>
        <p:spPr>
          <a:xfrm>
            <a:off x="2762227" y="2125148"/>
            <a:ext cx="2291779" cy="3732313"/>
          </a:xfrm>
          <a:custGeom>
            <a:avLst/>
            <a:gdLst>
              <a:gd name="connsiteX0" fmla="*/ 6926 w 1004454"/>
              <a:gd name="connsiteY0" fmla="*/ 1510146 h 1510146"/>
              <a:gd name="connsiteX1" fmla="*/ 62345 w 1004454"/>
              <a:gd name="connsiteY1" fmla="*/ 900546 h 1510146"/>
              <a:gd name="connsiteX2" fmla="*/ 380999 w 1004454"/>
              <a:gd name="connsiteY2" fmla="*/ 290946 h 1510146"/>
              <a:gd name="connsiteX3" fmla="*/ 1004454 w 1004454"/>
              <a:gd name="connsiteY3" fmla="*/ 0 h 1510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454" h="1510146">
                <a:moveTo>
                  <a:pt x="6926" y="1510146"/>
                </a:moveTo>
                <a:cubicBezTo>
                  <a:pt x="3463" y="1306946"/>
                  <a:pt x="0" y="1103746"/>
                  <a:pt x="62345" y="900546"/>
                </a:cubicBezTo>
                <a:cubicBezTo>
                  <a:pt x="124691" y="697346"/>
                  <a:pt x="223981" y="441037"/>
                  <a:pt x="380999" y="290946"/>
                </a:cubicBezTo>
                <a:cubicBezTo>
                  <a:pt x="538017" y="140855"/>
                  <a:pt x="771235" y="70427"/>
                  <a:pt x="1004454" y="0"/>
                </a:cubicBezTo>
              </a:path>
            </a:pathLst>
          </a:cu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Rounded Rectangle 53"/>
          <p:cNvSpPr/>
          <p:nvPr/>
        </p:nvSpPr>
        <p:spPr>
          <a:xfrm>
            <a:off x="2762228" y="5929330"/>
            <a:ext cx="1437985" cy="35719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Oval 57"/>
          <p:cNvSpPr/>
          <p:nvPr/>
        </p:nvSpPr>
        <p:spPr>
          <a:xfrm>
            <a:off x="6096000" y="1071546"/>
            <a:ext cx="1809763" cy="1143008"/>
          </a:xfrm>
          <a:prstGeom prst="ellipse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1" name="Group 100"/>
          <p:cNvGrpSpPr/>
          <p:nvPr/>
        </p:nvGrpSpPr>
        <p:grpSpPr>
          <a:xfrm>
            <a:off x="7881079" y="1732239"/>
            <a:ext cx="4000485" cy="2513013"/>
            <a:chOff x="5857884" y="1285860"/>
            <a:chExt cx="3000364" cy="2513013"/>
          </a:xfrm>
        </p:grpSpPr>
        <p:grpSp>
          <p:nvGrpSpPr>
            <p:cNvPr id="57" name="Group 56"/>
            <p:cNvGrpSpPr/>
            <p:nvPr/>
          </p:nvGrpSpPr>
          <p:grpSpPr>
            <a:xfrm>
              <a:off x="6357950" y="2428868"/>
              <a:ext cx="2500298" cy="1370005"/>
              <a:chOff x="4949825" y="1058863"/>
              <a:chExt cx="4194175" cy="2651125"/>
            </a:xfrm>
          </p:grpSpPr>
          <p:pic>
            <p:nvPicPr>
              <p:cNvPr id="55" name="Picture 9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4949825" y="1058863"/>
                <a:ext cx="4194175" cy="262096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  <p:pic>
            <p:nvPicPr>
              <p:cNvPr id="56" name="Picture 10"/>
              <p:cNvPicPr>
                <a:picLocks noChangeAspect="1" noChangeArrowheads="1"/>
              </p:cNvPicPr>
              <p:nvPr/>
            </p:nvPicPr>
            <p:blipFill>
              <a:blip r:embed="rId6"/>
              <a:srcRect l="2097" t="17964" r="63281" b="46239"/>
              <a:stretch>
                <a:fillRect/>
              </a:stretch>
            </p:blipFill>
            <p:spPr bwMode="auto">
              <a:xfrm>
                <a:off x="5102225" y="2370138"/>
                <a:ext cx="2151063" cy="13398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</p:pic>
        </p:grpSp>
        <p:sp>
          <p:nvSpPr>
            <p:cNvPr id="59" name="Freeform 58"/>
            <p:cNvSpPr/>
            <p:nvPr/>
          </p:nvSpPr>
          <p:spPr>
            <a:xfrm rot="5400000">
              <a:off x="5929322" y="1214422"/>
              <a:ext cx="785818" cy="928694"/>
            </a:xfrm>
            <a:custGeom>
              <a:avLst/>
              <a:gdLst>
                <a:gd name="connsiteX0" fmla="*/ 6926 w 1004454"/>
                <a:gd name="connsiteY0" fmla="*/ 1510146 h 1510146"/>
                <a:gd name="connsiteX1" fmla="*/ 62345 w 1004454"/>
                <a:gd name="connsiteY1" fmla="*/ 900546 h 1510146"/>
                <a:gd name="connsiteX2" fmla="*/ 380999 w 1004454"/>
                <a:gd name="connsiteY2" fmla="*/ 290946 h 1510146"/>
                <a:gd name="connsiteX3" fmla="*/ 1004454 w 1004454"/>
                <a:gd name="connsiteY3" fmla="*/ 0 h 1510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454" h="1510146">
                  <a:moveTo>
                    <a:pt x="6926" y="1510146"/>
                  </a:moveTo>
                  <a:cubicBezTo>
                    <a:pt x="3463" y="1306946"/>
                    <a:pt x="0" y="1103746"/>
                    <a:pt x="62345" y="900546"/>
                  </a:cubicBezTo>
                  <a:cubicBezTo>
                    <a:pt x="124691" y="697346"/>
                    <a:pt x="223981" y="441037"/>
                    <a:pt x="380999" y="290946"/>
                  </a:cubicBezTo>
                  <a:cubicBezTo>
                    <a:pt x="538017" y="140855"/>
                    <a:pt x="771235" y="70427"/>
                    <a:pt x="1004454" y="0"/>
                  </a:cubicBezTo>
                </a:path>
              </a:pathLst>
            </a:custGeom>
            <a:ln w="38100">
              <a:solidFill>
                <a:schemeClr val="accent1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8723923" y="1458384"/>
            <a:ext cx="937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accent1">
                    <a:lumMod val="50000"/>
                  </a:schemeClr>
                </a:solidFill>
              </a:rPr>
              <a:t>Analysis</a:t>
            </a:r>
            <a:endParaRPr lang="en-GB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03" name="Group 102"/>
          <p:cNvGrpSpPr/>
          <p:nvPr/>
        </p:nvGrpSpPr>
        <p:grpSpPr>
          <a:xfrm>
            <a:off x="5710669" y="3429000"/>
            <a:ext cx="3909607" cy="3357586"/>
            <a:chOff x="4283001" y="3429000"/>
            <a:chExt cx="2932205" cy="3357586"/>
          </a:xfrm>
        </p:grpSpPr>
        <p:sp>
          <p:nvSpPr>
            <p:cNvPr id="62" name="Rectangle 61"/>
            <p:cNvSpPr/>
            <p:nvPr/>
          </p:nvSpPr>
          <p:spPr>
            <a:xfrm>
              <a:off x="4283001" y="6261393"/>
              <a:ext cx="2932205" cy="510759"/>
            </a:xfrm>
            <a:prstGeom prst="rect">
              <a:avLst/>
            </a:prstGeom>
            <a:blipFill>
              <a:blip r:embed="rId3"/>
              <a:tile tx="0" ty="0" sx="100000" sy="100000" flip="none" algn="tl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3" name="Rectangle 58"/>
            <p:cNvSpPr>
              <a:spLocks noChangeArrowheads="1"/>
            </p:cNvSpPr>
            <p:nvPr/>
          </p:nvSpPr>
          <p:spPr bwMode="auto">
            <a:xfrm>
              <a:off x="5441408" y="3837616"/>
              <a:ext cx="562648" cy="2948970"/>
            </a:xfrm>
            <a:prstGeom prst="rect">
              <a:avLst/>
            </a:prstGeom>
            <a:gradFill rotWithShape="1">
              <a:gsLst>
                <a:gs pos="0">
                  <a:schemeClr val="accent1">
                    <a:shade val="30000"/>
                    <a:satMod val="115000"/>
                    <a:alpha val="48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5400000" scaled="0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64" name="Rectangle 57"/>
            <p:cNvSpPr>
              <a:spLocks noChangeArrowheads="1"/>
            </p:cNvSpPr>
            <p:nvPr/>
          </p:nvSpPr>
          <p:spPr bwMode="auto">
            <a:xfrm>
              <a:off x="5582070" y="3837616"/>
              <a:ext cx="281324" cy="2480519"/>
            </a:xfrm>
            <a:prstGeom prst="rect">
              <a:avLst/>
            </a:prstGeom>
            <a:gradFill rotWithShape="1">
              <a:gsLst>
                <a:gs pos="0">
                  <a:schemeClr val="accent1">
                    <a:shade val="30000"/>
                    <a:satMod val="115000"/>
                    <a:alpha val="48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5400000" scaled="0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grpSp>
          <p:nvGrpSpPr>
            <p:cNvPr id="66" name="Group 72"/>
            <p:cNvGrpSpPr>
              <a:grpSpLocks/>
            </p:cNvGrpSpPr>
            <p:nvPr/>
          </p:nvGrpSpPr>
          <p:grpSpPr bwMode="auto">
            <a:xfrm>
              <a:off x="5065964" y="6412031"/>
              <a:ext cx="375443" cy="328122"/>
              <a:chOff x="1904" y="3680"/>
              <a:chExt cx="363" cy="318"/>
            </a:xfrm>
          </p:grpSpPr>
          <p:sp>
            <p:nvSpPr>
              <p:cNvPr id="79" name="AutoShape 69"/>
              <p:cNvSpPr>
                <a:spLocks noChangeArrowheads="1"/>
              </p:cNvSpPr>
              <p:nvPr/>
            </p:nvSpPr>
            <p:spPr bwMode="auto">
              <a:xfrm rot="-5400000">
                <a:off x="2063" y="3521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80" name="AutoShape 70"/>
              <p:cNvSpPr>
                <a:spLocks noChangeArrowheads="1"/>
              </p:cNvSpPr>
              <p:nvPr/>
            </p:nvSpPr>
            <p:spPr bwMode="auto">
              <a:xfrm rot="-5400000">
                <a:off x="2063" y="3657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81" name="AutoShape 71"/>
              <p:cNvSpPr>
                <a:spLocks noChangeArrowheads="1"/>
              </p:cNvSpPr>
              <p:nvPr/>
            </p:nvSpPr>
            <p:spPr bwMode="auto">
              <a:xfrm rot="-5400000">
                <a:off x="2063" y="3793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grpSp>
          <p:nvGrpSpPr>
            <p:cNvPr id="67" name="Group 73"/>
            <p:cNvGrpSpPr>
              <a:grpSpLocks/>
            </p:cNvGrpSpPr>
            <p:nvPr/>
          </p:nvGrpSpPr>
          <p:grpSpPr bwMode="auto">
            <a:xfrm flipH="1">
              <a:off x="6004056" y="6412031"/>
              <a:ext cx="375444" cy="328122"/>
              <a:chOff x="1904" y="3680"/>
              <a:chExt cx="363" cy="318"/>
            </a:xfrm>
          </p:grpSpPr>
          <p:sp>
            <p:nvSpPr>
              <p:cNvPr id="76" name="AutoShape 74"/>
              <p:cNvSpPr>
                <a:spLocks noChangeArrowheads="1"/>
              </p:cNvSpPr>
              <p:nvPr/>
            </p:nvSpPr>
            <p:spPr bwMode="auto">
              <a:xfrm rot="-5400000">
                <a:off x="2063" y="3521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77" name="AutoShape 75"/>
              <p:cNvSpPr>
                <a:spLocks noChangeArrowheads="1"/>
              </p:cNvSpPr>
              <p:nvPr/>
            </p:nvSpPr>
            <p:spPr bwMode="auto">
              <a:xfrm rot="-5400000">
                <a:off x="2063" y="3657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  <p:sp>
            <p:nvSpPr>
              <p:cNvPr id="78" name="AutoShape 76"/>
              <p:cNvSpPr>
                <a:spLocks noChangeArrowheads="1"/>
              </p:cNvSpPr>
              <p:nvPr/>
            </p:nvSpPr>
            <p:spPr bwMode="auto">
              <a:xfrm rot="-5400000">
                <a:off x="2063" y="3793"/>
                <a:ext cx="46" cy="363"/>
              </a:xfrm>
              <a:prstGeom prst="triangle">
                <a:avLst>
                  <a:gd name="adj" fmla="val 50000"/>
                </a:avLst>
              </a:prstGeom>
              <a:solidFill>
                <a:srgbClr val="80808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endParaRPr lang="en-GB"/>
              </a:p>
            </p:txBody>
          </p:sp>
        </p:grpSp>
        <p:sp>
          <p:nvSpPr>
            <p:cNvPr id="68" name="Rectangle 79" descr="Wide downward diagonal"/>
            <p:cNvSpPr>
              <a:spLocks noChangeArrowheads="1"/>
            </p:cNvSpPr>
            <p:nvPr/>
          </p:nvSpPr>
          <p:spPr bwMode="auto">
            <a:xfrm>
              <a:off x="5441408" y="5897149"/>
              <a:ext cx="140662" cy="234225"/>
            </a:xfrm>
            <a:prstGeom prst="rect">
              <a:avLst/>
            </a:prstGeom>
            <a:gradFill>
              <a:gsLst>
                <a:gs pos="0">
                  <a:schemeClr val="accent1">
                    <a:shade val="30000"/>
                    <a:satMod val="115000"/>
                    <a:alpha val="48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5400000" scaled="0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69" name="Rectangle 80" descr="Wide downward diagonal"/>
            <p:cNvSpPr>
              <a:spLocks noChangeArrowheads="1"/>
            </p:cNvSpPr>
            <p:nvPr/>
          </p:nvSpPr>
          <p:spPr bwMode="auto">
            <a:xfrm>
              <a:off x="5863394" y="5897149"/>
              <a:ext cx="140662" cy="234225"/>
            </a:xfrm>
            <a:prstGeom prst="rect">
              <a:avLst/>
            </a:prstGeom>
            <a:gradFill>
              <a:gsLst>
                <a:gs pos="0">
                  <a:schemeClr val="accent1">
                    <a:shade val="30000"/>
                    <a:satMod val="115000"/>
                    <a:alpha val="48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5400000" scaled="0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70" name="AutoShape 83"/>
            <p:cNvSpPr>
              <a:spLocks noChangeArrowheads="1"/>
            </p:cNvSpPr>
            <p:nvPr/>
          </p:nvSpPr>
          <p:spPr bwMode="auto">
            <a:xfrm rot="16200000" flipV="1">
              <a:off x="5488339" y="6248558"/>
              <a:ext cx="327090" cy="375444"/>
            </a:xfrm>
            <a:custGeom>
              <a:avLst/>
              <a:gdLst>
                <a:gd name="G0" fmla="+- 15126 0 0"/>
                <a:gd name="G1" fmla="+- 2912 0 0"/>
                <a:gd name="G2" fmla="+- 12158 0 2912"/>
                <a:gd name="G3" fmla="+- G2 0 2912"/>
                <a:gd name="G4" fmla="*/ G3 32768 32059"/>
                <a:gd name="G5" fmla="*/ G4 1 2"/>
                <a:gd name="G6" fmla="+- 21600 0 15126"/>
                <a:gd name="G7" fmla="*/ G6 2912 6079"/>
                <a:gd name="G8" fmla="+- G7 15126 0"/>
                <a:gd name="T0" fmla="*/ 15126 w 21600"/>
                <a:gd name="T1" fmla="*/ 0 h 21600"/>
                <a:gd name="T2" fmla="*/ 15126 w 21600"/>
                <a:gd name="T3" fmla="*/ 12158 h 21600"/>
                <a:gd name="T4" fmla="*/ 3237 w 21600"/>
                <a:gd name="T5" fmla="*/ 21600 h 21600"/>
                <a:gd name="T6" fmla="*/ 21600 w 21600"/>
                <a:gd name="T7" fmla="*/ 6079 h 21600"/>
                <a:gd name="T8" fmla="*/ 17694720 60000 65536"/>
                <a:gd name="T9" fmla="*/ 5898240 60000 65536"/>
                <a:gd name="T10" fmla="*/ 5898240 60000 65536"/>
                <a:gd name="T11" fmla="*/ 0 60000 65536"/>
                <a:gd name="T12" fmla="*/ 12427 w 21600"/>
                <a:gd name="T13" fmla="*/ G1 h 21600"/>
                <a:gd name="T14" fmla="*/ G8 w 21600"/>
                <a:gd name="T15" fmla="*/ G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21600" y="6079"/>
                  </a:moveTo>
                  <a:lnTo>
                    <a:pt x="15126" y="0"/>
                  </a:lnTo>
                  <a:lnTo>
                    <a:pt x="15126" y="2912"/>
                  </a:lnTo>
                  <a:lnTo>
                    <a:pt x="12427" y="2912"/>
                  </a:lnTo>
                  <a:cubicBezTo>
                    <a:pt x="5564" y="2912"/>
                    <a:pt x="0" y="7052"/>
                    <a:pt x="0" y="12158"/>
                  </a:cubicBezTo>
                  <a:lnTo>
                    <a:pt x="0" y="21600"/>
                  </a:lnTo>
                  <a:lnTo>
                    <a:pt x="6474" y="21600"/>
                  </a:lnTo>
                  <a:lnTo>
                    <a:pt x="6474" y="12158"/>
                  </a:lnTo>
                  <a:cubicBezTo>
                    <a:pt x="6474" y="10550"/>
                    <a:pt x="9139" y="9246"/>
                    <a:pt x="12427" y="9246"/>
                  </a:cubicBezTo>
                  <a:lnTo>
                    <a:pt x="15126" y="9246"/>
                  </a:lnTo>
                  <a:lnTo>
                    <a:pt x="15126" y="12158"/>
                  </a:lnTo>
                  <a:close/>
                </a:path>
              </a:pathLst>
            </a:custGeom>
            <a:solidFill>
              <a:srgbClr val="00B05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GB"/>
            </a:p>
          </p:txBody>
        </p:sp>
        <p:sp>
          <p:nvSpPr>
            <p:cNvPr id="71" name="AutoShape 84"/>
            <p:cNvSpPr>
              <a:spLocks noChangeArrowheads="1"/>
            </p:cNvSpPr>
            <p:nvPr/>
          </p:nvSpPr>
          <p:spPr bwMode="auto">
            <a:xfrm>
              <a:off x="5628613" y="5429729"/>
              <a:ext cx="188239" cy="373522"/>
            </a:xfrm>
            <a:prstGeom prst="upArrow">
              <a:avLst>
                <a:gd name="adj1" fmla="val 50000"/>
                <a:gd name="adj2" fmla="val 49725"/>
              </a:avLst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3500000" scaled="1"/>
              <a:tileRect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eaVert" wrap="none" anchor="ctr"/>
            <a:lstStyle/>
            <a:p>
              <a:endParaRPr lang="en-GB"/>
            </a:p>
          </p:txBody>
        </p:sp>
        <p:sp>
          <p:nvSpPr>
            <p:cNvPr id="72" name="AutoShape 85"/>
            <p:cNvSpPr>
              <a:spLocks noChangeArrowheads="1"/>
            </p:cNvSpPr>
            <p:nvPr/>
          </p:nvSpPr>
          <p:spPr bwMode="auto">
            <a:xfrm>
              <a:off x="5628613" y="4493860"/>
              <a:ext cx="188239" cy="373522"/>
            </a:xfrm>
            <a:prstGeom prst="upArrow">
              <a:avLst>
                <a:gd name="adj1" fmla="val 50000"/>
                <a:gd name="adj2" fmla="val 49725"/>
              </a:avLst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3500000" scaled="1"/>
              <a:tileRect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eaVert" wrap="none" anchor="ctr"/>
            <a:lstStyle/>
            <a:p>
              <a:endParaRPr lang="en-GB"/>
            </a:p>
          </p:txBody>
        </p:sp>
        <p:sp>
          <p:nvSpPr>
            <p:cNvPr id="73" name="Bent Arrow 72"/>
            <p:cNvSpPr/>
            <p:nvPr/>
          </p:nvSpPr>
          <p:spPr>
            <a:xfrm flipH="1">
              <a:off x="5414102" y="3429000"/>
              <a:ext cx="372344" cy="371461"/>
            </a:xfrm>
            <a:prstGeom prst="bentArrow">
              <a:avLst/>
            </a:prstGeom>
            <a:gradFill flip="none" rotWithShape="1">
              <a:gsLst>
                <a:gs pos="0">
                  <a:srgbClr val="00B050">
                    <a:tint val="66000"/>
                    <a:satMod val="160000"/>
                  </a:srgbClr>
                </a:gs>
                <a:gs pos="50000">
                  <a:srgbClr val="00B050">
                    <a:tint val="44500"/>
                    <a:satMod val="160000"/>
                  </a:srgbClr>
                </a:gs>
                <a:gs pos="100000">
                  <a:srgbClr val="00B050">
                    <a:tint val="23500"/>
                    <a:satMod val="160000"/>
                  </a:srgbClr>
                </a:gs>
              </a:gsLst>
              <a:lin ang="13500000" scaled="1"/>
              <a:tileRect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vert="eaVert" wrap="none" anchor="ctr"/>
            <a:lstStyle/>
            <a:p>
              <a:endParaRPr lang="en-GB">
                <a:solidFill>
                  <a:schemeClr val="tx1"/>
                </a:solidFill>
              </a:endParaRPr>
            </a:p>
          </p:txBody>
        </p:sp>
      </p:grpSp>
      <p:sp>
        <p:nvSpPr>
          <p:cNvPr id="82" name="Freeform 81"/>
          <p:cNvSpPr/>
          <p:nvPr/>
        </p:nvSpPr>
        <p:spPr>
          <a:xfrm rot="10800000">
            <a:off x="9334522" y="4258083"/>
            <a:ext cx="1809763" cy="2177164"/>
          </a:xfrm>
          <a:custGeom>
            <a:avLst/>
            <a:gdLst>
              <a:gd name="connsiteX0" fmla="*/ 6926 w 1004454"/>
              <a:gd name="connsiteY0" fmla="*/ 1510146 h 1510146"/>
              <a:gd name="connsiteX1" fmla="*/ 62345 w 1004454"/>
              <a:gd name="connsiteY1" fmla="*/ 900546 h 1510146"/>
              <a:gd name="connsiteX2" fmla="*/ 380999 w 1004454"/>
              <a:gd name="connsiteY2" fmla="*/ 290946 h 1510146"/>
              <a:gd name="connsiteX3" fmla="*/ 1004454 w 1004454"/>
              <a:gd name="connsiteY3" fmla="*/ 0 h 1510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454" h="1510146">
                <a:moveTo>
                  <a:pt x="6926" y="1510146"/>
                </a:moveTo>
                <a:cubicBezTo>
                  <a:pt x="3463" y="1306946"/>
                  <a:pt x="0" y="1103746"/>
                  <a:pt x="62345" y="900546"/>
                </a:cubicBezTo>
                <a:cubicBezTo>
                  <a:pt x="124691" y="697346"/>
                  <a:pt x="223981" y="441037"/>
                  <a:pt x="380999" y="290946"/>
                </a:cubicBezTo>
                <a:cubicBezTo>
                  <a:pt x="538017" y="140855"/>
                  <a:pt x="771235" y="70427"/>
                  <a:pt x="1004454" y="0"/>
                </a:cubicBezTo>
              </a:path>
            </a:pathLst>
          </a:custGeom>
          <a:ln w="38100">
            <a:solidFill>
              <a:srgbClr val="0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9" name="Group 88"/>
          <p:cNvGrpSpPr/>
          <p:nvPr/>
        </p:nvGrpSpPr>
        <p:grpSpPr>
          <a:xfrm>
            <a:off x="8382016" y="4643446"/>
            <a:ext cx="2191824" cy="1143802"/>
            <a:chOff x="6428594" y="4787116"/>
            <a:chExt cx="1643868" cy="1143802"/>
          </a:xfrm>
        </p:grpSpPr>
        <p:cxnSp>
          <p:nvCxnSpPr>
            <p:cNvPr id="84" name="Straight Arrow Connector 83"/>
            <p:cNvCxnSpPr/>
            <p:nvPr/>
          </p:nvCxnSpPr>
          <p:spPr>
            <a:xfrm rot="5400000" flipH="1" flipV="1">
              <a:off x="5857884" y="5357826"/>
              <a:ext cx="1143008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/>
            <p:nvPr/>
          </p:nvCxnSpPr>
          <p:spPr>
            <a:xfrm>
              <a:off x="6429388" y="5929330"/>
              <a:ext cx="1643074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Freeform 86"/>
            <p:cNvSpPr/>
            <p:nvPr/>
          </p:nvSpPr>
          <p:spPr>
            <a:xfrm rot="5400000">
              <a:off x="6643702" y="4929198"/>
              <a:ext cx="785818" cy="1214446"/>
            </a:xfrm>
            <a:custGeom>
              <a:avLst/>
              <a:gdLst>
                <a:gd name="connsiteX0" fmla="*/ 6926 w 1004454"/>
                <a:gd name="connsiteY0" fmla="*/ 1510146 h 1510146"/>
                <a:gd name="connsiteX1" fmla="*/ 62345 w 1004454"/>
                <a:gd name="connsiteY1" fmla="*/ 900546 h 1510146"/>
                <a:gd name="connsiteX2" fmla="*/ 380999 w 1004454"/>
                <a:gd name="connsiteY2" fmla="*/ 290946 h 1510146"/>
                <a:gd name="connsiteX3" fmla="*/ 1004454 w 1004454"/>
                <a:gd name="connsiteY3" fmla="*/ 0 h 1510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4454" h="1510146">
                  <a:moveTo>
                    <a:pt x="6926" y="1510146"/>
                  </a:moveTo>
                  <a:cubicBezTo>
                    <a:pt x="3463" y="1306946"/>
                    <a:pt x="0" y="1103746"/>
                    <a:pt x="62345" y="900546"/>
                  </a:cubicBezTo>
                  <a:cubicBezTo>
                    <a:pt x="124691" y="697346"/>
                    <a:pt x="223981" y="441037"/>
                    <a:pt x="380999" y="290946"/>
                  </a:cubicBezTo>
                  <a:cubicBezTo>
                    <a:pt x="538017" y="140855"/>
                    <a:pt x="771235" y="70427"/>
                    <a:pt x="1004454" y="0"/>
                  </a:cubicBezTo>
                </a:path>
              </a:pathLst>
            </a:custGeom>
            <a:ln w="12700">
              <a:solidFill>
                <a:schemeClr val="tx1"/>
              </a:solidFill>
              <a:tail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8477267" y="4139991"/>
            <a:ext cx="12493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Reservoir</a:t>
            </a:r>
          </a:p>
          <a:p>
            <a:r>
              <a:rPr lang="en-GB" dirty="0" smtClean="0">
                <a:solidFill>
                  <a:srgbClr val="002060"/>
                </a:solidFill>
              </a:rPr>
              <a:t>Inflow</a:t>
            </a:r>
          </a:p>
          <a:p>
            <a:r>
              <a:rPr lang="en-GB" dirty="0" smtClean="0">
                <a:solidFill>
                  <a:srgbClr val="002060"/>
                </a:solidFill>
              </a:rPr>
              <a:t>Parameters</a:t>
            </a:r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93" name="Rounded Rectangle 92"/>
          <p:cNvSpPr/>
          <p:nvPr/>
        </p:nvSpPr>
        <p:spPr>
          <a:xfrm>
            <a:off x="4095736" y="4929198"/>
            <a:ext cx="1333509" cy="357190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02" name="Group 101"/>
          <p:cNvGrpSpPr/>
          <p:nvPr/>
        </p:nvGrpSpPr>
        <p:grpSpPr>
          <a:xfrm>
            <a:off x="4190985" y="3357562"/>
            <a:ext cx="963854" cy="1572430"/>
            <a:chOff x="3143240" y="3357562"/>
            <a:chExt cx="722891" cy="1572430"/>
          </a:xfrm>
        </p:grpSpPr>
        <p:sp>
          <p:nvSpPr>
            <p:cNvPr id="91" name="TextBox 90"/>
            <p:cNvSpPr txBox="1"/>
            <p:nvPr/>
          </p:nvSpPr>
          <p:spPr>
            <a:xfrm>
              <a:off x="3143240" y="3357562"/>
              <a:ext cx="72289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 smtClean="0">
                  <a:solidFill>
                    <a:schemeClr val="accent1">
                      <a:lumMod val="50000"/>
                    </a:schemeClr>
                  </a:solidFill>
                </a:rPr>
                <a:t>PVT Lab</a:t>
              </a:r>
            </a:p>
            <a:p>
              <a:r>
                <a:rPr lang="en-GB" b="1" dirty="0" smtClean="0">
                  <a:solidFill>
                    <a:schemeClr val="accent1">
                      <a:lumMod val="50000"/>
                    </a:schemeClr>
                  </a:solidFill>
                </a:rPr>
                <a:t>Analysis</a:t>
              </a:r>
              <a:endParaRPr lang="en-GB" b="1" dirty="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cxnSp>
          <p:nvCxnSpPr>
            <p:cNvPr id="95" name="Straight Arrow Connector 94"/>
            <p:cNvCxnSpPr>
              <a:stCxn id="93" idx="0"/>
            </p:cNvCxnSpPr>
            <p:nvPr/>
          </p:nvCxnSpPr>
          <p:spPr>
            <a:xfrm rot="5400000" flipH="1" flipV="1">
              <a:off x="3143240" y="4500570"/>
              <a:ext cx="857256" cy="1588"/>
            </a:xfrm>
            <a:prstGeom prst="straightConnector1">
              <a:avLst/>
            </a:prstGeom>
            <a:ln w="38100">
              <a:solidFill>
                <a:schemeClr val="accent1">
                  <a:lumMod val="5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7" name="Freeform 96"/>
          <p:cNvSpPr/>
          <p:nvPr/>
        </p:nvSpPr>
        <p:spPr>
          <a:xfrm rot="5400000">
            <a:off x="4869648" y="4464851"/>
            <a:ext cx="2643206" cy="1143008"/>
          </a:xfrm>
          <a:custGeom>
            <a:avLst/>
            <a:gdLst>
              <a:gd name="connsiteX0" fmla="*/ 6926 w 1004454"/>
              <a:gd name="connsiteY0" fmla="*/ 1510146 h 1510146"/>
              <a:gd name="connsiteX1" fmla="*/ 62345 w 1004454"/>
              <a:gd name="connsiteY1" fmla="*/ 900546 h 1510146"/>
              <a:gd name="connsiteX2" fmla="*/ 380999 w 1004454"/>
              <a:gd name="connsiteY2" fmla="*/ 290946 h 1510146"/>
              <a:gd name="connsiteX3" fmla="*/ 1004454 w 1004454"/>
              <a:gd name="connsiteY3" fmla="*/ 0 h 1510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4454" h="1510146">
                <a:moveTo>
                  <a:pt x="6926" y="1510146"/>
                </a:moveTo>
                <a:cubicBezTo>
                  <a:pt x="3463" y="1306946"/>
                  <a:pt x="0" y="1103746"/>
                  <a:pt x="62345" y="900546"/>
                </a:cubicBezTo>
                <a:cubicBezTo>
                  <a:pt x="124691" y="697346"/>
                  <a:pt x="223981" y="441037"/>
                  <a:pt x="380999" y="290946"/>
                </a:cubicBezTo>
                <a:cubicBezTo>
                  <a:pt x="538017" y="140855"/>
                  <a:pt x="771235" y="70427"/>
                  <a:pt x="1004454" y="0"/>
                </a:cubicBezTo>
              </a:path>
            </a:pathLst>
          </a:cu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8" name="TextBox 97"/>
          <p:cNvSpPr txBox="1"/>
          <p:nvPr/>
        </p:nvSpPr>
        <p:spPr>
          <a:xfrm>
            <a:off x="5048243" y="5500703"/>
            <a:ext cx="1153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Fluids</a:t>
            </a:r>
          </a:p>
          <a:p>
            <a:r>
              <a:rPr lang="en-GB" dirty="0" smtClean="0">
                <a:solidFill>
                  <a:srgbClr val="002060"/>
                </a:solidFill>
              </a:rPr>
              <a:t>Properties</a:t>
            </a:r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-42" y="3857628"/>
            <a:ext cx="12492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Transient</a:t>
            </a:r>
          </a:p>
          <a:p>
            <a:r>
              <a:rPr lang="en-GB" dirty="0" err="1" smtClean="0">
                <a:solidFill>
                  <a:srgbClr val="002060"/>
                </a:solidFill>
              </a:rPr>
              <a:t>Welltest</a:t>
            </a:r>
            <a:r>
              <a:rPr lang="en-GB" dirty="0" smtClean="0">
                <a:solidFill>
                  <a:srgbClr val="002060"/>
                </a:solidFill>
              </a:rPr>
              <a:t> or</a:t>
            </a:r>
          </a:p>
          <a:p>
            <a:r>
              <a:rPr lang="en-GB" dirty="0" err="1" smtClean="0">
                <a:solidFill>
                  <a:srgbClr val="002060"/>
                </a:solidFill>
              </a:rPr>
              <a:t>Wireline</a:t>
            </a:r>
            <a:r>
              <a:rPr lang="en-GB" dirty="0" smtClean="0">
                <a:solidFill>
                  <a:srgbClr val="002060"/>
                </a:solidFill>
              </a:rPr>
              <a:t> FT</a:t>
            </a:r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6477003" y="4000505"/>
            <a:ext cx="1391856" cy="646331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Performance</a:t>
            </a:r>
          </a:p>
          <a:p>
            <a:r>
              <a:rPr lang="en-GB" dirty="0" smtClean="0">
                <a:solidFill>
                  <a:srgbClr val="002060"/>
                </a:solidFill>
              </a:rPr>
              <a:t>&amp; Res </a:t>
            </a:r>
            <a:r>
              <a:rPr lang="en-GB" dirty="0" err="1" smtClean="0">
                <a:solidFill>
                  <a:srgbClr val="002060"/>
                </a:solidFill>
              </a:rPr>
              <a:t>Descr</a:t>
            </a:r>
            <a:r>
              <a:rPr lang="en-GB" dirty="0" smtClean="0">
                <a:solidFill>
                  <a:srgbClr val="002060"/>
                </a:solidFill>
              </a:rPr>
              <a:t>.</a:t>
            </a:r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1327936" y="2518058"/>
            <a:ext cx="1263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2060"/>
                </a:solidFill>
              </a:rPr>
              <a:t>Time-series</a:t>
            </a:r>
          </a:p>
          <a:p>
            <a:r>
              <a:rPr lang="en-GB" dirty="0" smtClean="0">
                <a:solidFill>
                  <a:srgbClr val="002060"/>
                </a:solidFill>
              </a:rPr>
              <a:t>Data</a:t>
            </a:r>
            <a:endParaRPr lang="en-GB" dirty="0">
              <a:solidFill>
                <a:srgbClr val="002060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8053590" y="5009882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P</a:t>
            </a:r>
            <a:endParaRPr lang="en-GB" dirty="0"/>
          </a:p>
        </p:txBody>
      </p:sp>
      <p:sp>
        <p:nvSpPr>
          <p:cNvPr id="85" name="TextBox 84"/>
          <p:cNvSpPr txBox="1"/>
          <p:nvPr/>
        </p:nvSpPr>
        <p:spPr>
          <a:xfrm>
            <a:off x="8809149" y="5795493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Q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5907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9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0"/>
                            </p:stCondLst>
                            <p:childTnLst>
                              <p:par>
                                <p:cTn id="7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7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95" dur="8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96" dur="8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8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51" grpId="0" animBg="1"/>
      <p:bldP spid="52" grpId="0" animBg="1"/>
      <p:bldP spid="53" grpId="0" animBg="1"/>
      <p:bldP spid="54" grpId="0" animBg="1"/>
      <p:bldP spid="58" grpId="0" animBg="1"/>
      <p:bldP spid="60" grpId="0"/>
      <p:bldP spid="82" grpId="0" animBg="1"/>
      <p:bldP spid="88" grpId="0"/>
      <p:bldP spid="93" grpId="0" animBg="1"/>
      <p:bldP spid="97" grpId="0" animBg="1"/>
      <p:bldP spid="98" grpId="0"/>
      <p:bldP spid="104" grpId="0"/>
      <p:bldP spid="105" grpId="0" animBg="1"/>
      <p:bldP spid="106" grpId="0"/>
      <p:bldP spid="83" grpId="0"/>
      <p:bldP spid="8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543" y="202067"/>
            <a:ext cx="10972800" cy="1143000"/>
          </a:xfrm>
        </p:spPr>
        <p:txBody>
          <a:bodyPr>
            <a:normAutofit/>
          </a:bodyPr>
          <a:lstStyle/>
          <a:p>
            <a:r>
              <a:rPr lang="en-GB" sz="3600" dirty="0" smtClean="0"/>
              <a:t>DST/WFT Workflow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87459"/>
            <a:ext cx="11582400" cy="5292361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Measured Data</a:t>
            </a:r>
          </a:p>
          <a:p>
            <a:pPr lvl="1"/>
            <a:r>
              <a:rPr lang="en-GB" dirty="0" smtClean="0"/>
              <a:t>Time series at specified flowing intervals/locations</a:t>
            </a:r>
          </a:p>
          <a:p>
            <a:r>
              <a:rPr lang="en-GB" dirty="0" smtClean="0"/>
              <a:t>Data pre-processing</a:t>
            </a:r>
          </a:p>
          <a:p>
            <a:pPr lvl="1"/>
            <a:r>
              <a:rPr lang="en-GB" dirty="0" smtClean="0"/>
              <a:t>Smooth/reduce, identify/tag test periods/kinds</a:t>
            </a:r>
          </a:p>
          <a:p>
            <a:r>
              <a:rPr lang="en-GB" dirty="0" smtClean="0"/>
              <a:t>Analysis</a:t>
            </a:r>
          </a:p>
          <a:p>
            <a:pPr lvl="1"/>
            <a:r>
              <a:rPr lang="en-GB" dirty="0" smtClean="0"/>
              <a:t>Output is reservoir/fluid parameters for the intervals</a:t>
            </a:r>
          </a:p>
          <a:p>
            <a:r>
              <a:rPr lang="en-GB" dirty="0" smtClean="0"/>
              <a:t>Samples may be associated with intervals</a:t>
            </a:r>
          </a:p>
          <a:p>
            <a:pPr lvl="1"/>
            <a:r>
              <a:rPr lang="en-GB" dirty="0" smtClean="0"/>
              <a:t>Lab reporting</a:t>
            </a:r>
          </a:p>
          <a:p>
            <a:r>
              <a:rPr lang="en-GB" dirty="0" smtClean="0"/>
              <a:t>Predict Performance</a:t>
            </a:r>
          </a:p>
          <a:p>
            <a:pPr lvl="1"/>
            <a:r>
              <a:rPr lang="en-GB" dirty="0" smtClean="0"/>
              <a:t>Use well models to predict what this well will behave like</a:t>
            </a:r>
          </a:p>
          <a:p>
            <a:pPr lvl="1"/>
            <a:r>
              <a:rPr lang="en-GB" dirty="0" smtClean="0"/>
              <a:t>Plus, results feed into reservoir description &amp; dev. plans</a:t>
            </a:r>
          </a:p>
          <a:p>
            <a:r>
              <a:rPr lang="en-GB" dirty="0" smtClean="0"/>
              <a:t>Logs to help design and analysis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0203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3486" y="289154"/>
            <a:ext cx="10972800" cy="1143000"/>
          </a:xfrm>
        </p:spPr>
        <p:txBody>
          <a:bodyPr>
            <a:normAutofit/>
          </a:bodyPr>
          <a:lstStyle/>
          <a:p>
            <a:r>
              <a:rPr lang="en-GB" sz="3600" dirty="0" smtClean="0"/>
              <a:t>Note </a:t>
            </a:r>
            <a:r>
              <a:rPr lang="en-GB" sz="3600" dirty="0" smtClean="0"/>
              <a:t>about the </a:t>
            </a:r>
            <a:r>
              <a:rPr lang="en-GB" sz="3600" dirty="0" smtClean="0"/>
              <a:t>term “</a:t>
            </a:r>
            <a:r>
              <a:rPr lang="en-GB" sz="3600" dirty="0" err="1" smtClean="0"/>
              <a:t>Welltest</a:t>
            </a:r>
            <a:r>
              <a:rPr lang="en-GB" sz="3600" dirty="0" smtClean="0"/>
              <a:t>”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543" y="1634203"/>
            <a:ext cx="10972800" cy="3953797"/>
          </a:xfrm>
        </p:spPr>
        <p:txBody>
          <a:bodyPr/>
          <a:lstStyle/>
          <a:p>
            <a:r>
              <a:rPr lang="en-GB" sz="2800" dirty="0" err="1" smtClean="0"/>
              <a:t>Welltest</a:t>
            </a:r>
            <a:r>
              <a:rPr lang="en-GB" sz="2800" dirty="0" smtClean="0"/>
              <a:t> has two meanings commonly used: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 smtClean="0"/>
              <a:t>A “production </a:t>
            </a:r>
            <a:r>
              <a:rPr lang="en-GB" sz="2800" dirty="0" err="1" smtClean="0"/>
              <a:t>welltest</a:t>
            </a:r>
            <a:r>
              <a:rPr lang="en-GB" sz="2800" dirty="0" smtClean="0"/>
              <a:t>” in which a producing well is diverted to a test separator so its steady-state rate can be measured.  Used for monitoring and for input to allocation.</a:t>
            </a:r>
          </a:p>
          <a:p>
            <a:pPr marL="914400" lvl="1" indent="-514350"/>
            <a:r>
              <a:rPr lang="en-GB" sz="2400" dirty="0" err="1" smtClean="0"/>
              <a:t>Prodml</a:t>
            </a:r>
            <a:r>
              <a:rPr lang="en-GB" sz="2400" dirty="0" smtClean="0"/>
              <a:t> </a:t>
            </a:r>
            <a:r>
              <a:rPr lang="en-GB" sz="2400" dirty="0" err="1" smtClean="0"/>
              <a:t>wellTest</a:t>
            </a:r>
            <a:r>
              <a:rPr lang="en-GB" sz="2400" dirty="0" smtClean="0"/>
              <a:t> data schema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800" dirty="0" smtClean="0"/>
              <a:t>A “transient </a:t>
            </a:r>
            <a:r>
              <a:rPr lang="en-GB" sz="2800" dirty="0" err="1" smtClean="0"/>
              <a:t>welltest</a:t>
            </a:r>
            <a:r>
              <a:rPr lang="en-GB" sz="2800" dirty="0" smtClean="0"/>
              <a:t>” in which a well (often appraisal in addition to producers) is flowed and shut in to analyse the transient response.  Used for obtaining reservoir parameters.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624086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Physical set up (typical </a:t>
            </a:r>
            <a:r>
              <a:rPr lang="en-GB" sz="3600" u="sng" dirty="0"/>
              <a:t>D</a:t>
            </a:r>
            <a:r>
              <a:rPr lang="en-GB" sz="3600" dirty="0"/>
              <a:t>rill </a:t>
            </a:r>
            <a:r>
              <a:rPr lang="en-GB" sz="3600" u="sng" dirty="0"/>
              <a:t>S</a:t>
            </a:r>
            <a:r>
              <a:rPr lang="en-GB" sz="3600" dirty="0"/>
              <a:t>tem </a:t>
            </a:r>
            <a:r>
              <a:rPr lang="en-GB" sz="3600" u="sng" dirty="0"/>
              <a:t>T</a:t>
            </a:r>
            <a:r>
              <a:rPr lang="en-GB" sz="3600" dirty="0"/>
              <a:t>est)</a:t>
            </a:r>
            <a:endParaRPr lang="en-US" sz="3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288" y="1310670"/>
            <a:ext cx="7678283" cy="52187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9362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Notes on Drill Stem Test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057" y="1416489"/>
            <a:ext cx="10972800" cy="4331169"/>
          </a:xfrm>
        </p:spPr>
        <p:txBody>
          <a:bodyPr>
            <a:normAutofit/>
          </a:bodyPr>
          <a:lstStyle/>
          <a:p>
            <a:r>
              <a:rPr lang="en-GB" dirty="0" smtClean="0"/>
              <a:t>P, T measured in gauge near  - but not coincident with - tested interval</a:t>
            </a:r>
          </a:p>
          <a:p>
            <a:r>
              <a:rPr lang="en-GB" dirty="0" smtClean="0"/>
              <a:t>Test may straddle multiple flowing intervals (so response is aggregate of intervals)</a:t>
            </a:r>
          </a:p>
          <a:p>
            <a:r>
              <a:rPr lang="en-GB" dirty="0" smtClean="0"/>
              <a:t>Flow of oil, water, gas and fluid measurements usually made on surface at separator</a:t>
            </a:r>
          </a:p>
          <a:p>
            <a:r>
              <a:rPr lang="en-GB" dirty="0" smtClean="0"/>
              <a:t>May be multiple </a:t>
            </a:r>
            <a:r>
              <a:rPr lang="en-GB" dirty="0" err="1" smtClean="0"/>
              <a:t>DSTs</a:t>
            </a:r>
            <a:r>
              <a:rPr lang="en-GB" dirty="0" smtClean="0"/>
              <a:t> per well at different intervals (performed in sequence one by one)</a:t>
            </a:r>
          </a:p>
          <a:p>
            <a:r>
              <a:rPr lang="en-GB" dirty="0" smtClean="0"/>
              <a:t>Samples may be captured in well and brought to surface, taken at wellhead or taken post-separator and subsequently recombined.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785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</a:t>
            </a:r>
            <a:r>
              <a:rPr lang="en-US" dirty="0" err="1" smtClean="0">
                <a:latin typeface="+mj-lt"/>
              </a:rPr>
              <a:t>ireline</a:t>
            </a:r>
            <a:r>
              <a:rPr lang="en-US" dirty="0" smtClean="0">
                <a:latin typeface="+mj-lt"/>
              </a:rPr>
              <a:t> formation tester (typical)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312" y="1317669"/>
            <a:ext cx="7833859" cy="5540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550315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429" y="187553"/>
            <a:ext cx="10972800" cy="1143000"/>
          </a:xfrm>
        </p:spPr>
        <p:txBody>
          <a:bodyPr>
            <a:normAutofit fontScale="90000"/>
          </a:bodyPr>
          <a:lstStyle/>
          <a:p>
            <a:r>
              <a:rPr lang="en-GB" dirty="0"/>
              <a:t>Physical set up (</a:t>
            </a:r>
            <a:r>
              <a:rPr lang="en-GB" u="sng" dirty="0"/>
              <a:t>W</a:t>
            </a:r>
            <a:r>
              <a:rPr lang="en-GB" dirty="0"/>
              <a:t>ireline </a:t>
            </a:r>
            <a:r>
              <a:rPr lang="en-GB" u="sng" dirty="0"/>
              <a:t>F</a:t>
            </a:r>
            <a:r>
              <a:rPr lang="en-GB" dirty="0"/>
              <a:t>ormation </a:t>
            </a:r>
            <a:r>
              <a:rPr lang="en-GB" u="sng" dirty="0"/>
              <a:t>T</a:t>
            </a:r>
            <a:r>
              <a:rPr lang="en-GB" dirty="0"/>
              <a:t>ester WFT)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623" y="1451429"/>
            <a:ext cx="8209725" cy="5239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3699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6 Energistics 16-9">
  <a:themeElements>
    <a:clrScheme name="Custom 1">
      <a:dk1>
        <a:srgbClr val="FFFFFF"/>
      </a:dk1>
      <a:lt1>
        <a:srgbClr val="A2A2A2"/>
      </a:lt1>
      <a:dk2>
        <a:srgbClr val="691D03"/>
      </a:dk2>
      <a:lt2>
        <a:srgbClr val="FFFFFF"/>
      </a:lt2>
      <a:accent1>
        <a:srgbClr val="691D03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Presentation1" id="{A9345657-D4CE-5F44-AD7F-413978C79777}" vid="{13E9B7E1-4CDC-A441-ACA0-07E82B64F29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2016 Energistics 16-9</Template>
  <TotalTime>36</TotalTime>
  <Words>1100</Words>
  <Application>Microsoft Office PowerPoint</Application>
  <PresentationFormat>Custom</PresentationFormat>
  <Paragraphs>172</Paragraphs>
  <Slides>26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2016 Energistics 16-9</vt:lpstr>
      <vt:lpstr>WFTRun Data Object:  for Wireline Formation Tester Data </vt:lpstr>
      <vt:lpstr>Overview</vt:lpstr>
      <vt:lpstr>Scope of WFT Data within Reservoir and Production Analysis</vt:lpstr>
      <vt:lpstr>DST/WFT Workflow</vt:lpstr>
      <vt:lpstr>Note about the term “Welltest”</vt:lpstr>
      <vt:lpstr>Physical set up (typical Drill Stem Test)</vt:lpstr>
      <vt:lpstr>Notes on Drill Stem Test</vt:lpstr>
      <vt:lpstr>Wireline formation tester (typical)</vt:lpstr>
      <vt:lpstr>Physical set up (Wireline Formation Tester WFT)</vt:lpstr>
      <vt:lpstr>Notes on WFT</vt:lpstr>
      <vt:lpstr>WFT Probe Types (examples)</vt:lpstr>
      <vt:lpstr>Variations with WFTs</vt:lpstr>
      <vt:lpstr>WFT Packers</vt:lpstr>
      <vt:lpstr>Notes on Measured Data DST/WFT</vt:lpstr>
      <vt:lpstr>Notes on Pre-Analysis Data Prep.</vt:lpstr>
      <vt:lpstr>Notes on Analysis </vt:lpstr>
      <vt:lpstr>Notes on Analysis (cont.) </vt:lpstr>
      <vt:lpstr>Wellbore Data Available during and after drilling, for use in Test Design and Analysis</vt:lpstr>
      <vt:lpstr>Notes on Samples</vt:lpstr>
      <vt:lpstr>Notes on Performance Prediction </vt:lpstr>
      <vt:lpstr>Notes on Reservoir Description</vt:lpstr>
      <vt:lpstr>WFTs: Multiple Layers Tested</vt:lpstr>
      <vt:lpstr>Results Derived From Results</vt:lpstr>
      <vt:lpstr>Results across stations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Donna Marcotte</dc:creator>
  <cp:lastModifiedBy>Donna Marcotte</cp:lastModifiedBy>
  <cp:revision>6</cp:revision>
  <dcterms:created xsi:type="dcterms:W3CDTF">2016-12-02T03:44:09Z</dcterms:created>
  <dcterms:modified xsi:type="dcterms:W3CDTF">2016-12-02T04:20:43Z</dcterms:modified>
</cp:coreProperties>
</file>

<file path=docProps/thumbnail.jpeg>
</file>